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417" r:id="rId2"/>
    <p:sldId id="478" r:id="rId3"/>
    <p:sldId id="477" r:id="rId4"/>
    <p:sldId id="511" r:id="rId5"/>
    <p:sldId id="306" r:id="rId6"/>
    <p:sldId id="501" r:id="rId7"/>
    <p:sldId id="352" r:id="rId8"/>
    <p:sldId id="502" r:id="rId9"/>
    <p:sldId id="436" r:id="rId10"/>
    <p:sldId id="408" r:id="rId11"/>
    <p:sldId id="391" r:id="rId12"/>
    <p:sldId id="399" r:id="rId13"/>
    <p:sldId id="403" r:id="rId14"/>
    <p:sldId id="409" r:id="rId15"/>
    <p:sldId id="492" r:id="rId16"/>
    <p:sldId id="519" r:id="rId17"/>
    <p:sldId id="520" r:id="rId18"/>
    <p:sldId id="491" r:id="rId19"/>
    <p:sldId id="446" r:id="rId20"/>
    <p:sldId id="404" r:id="rId21"/>
    <p:sldId id="448" r:id="rId22"/>
    <p:sldId id="503" r:id="rId23"/>
    <p:sldId id="447" r:id="rId24"/>
    <p:sldId id="437" r:id="rId25"/>
    <p:sldId id="438" r:id="rId26"/>
    <p:sldId id="440" r:id="rId27"/>
    <p:sldId id="333" r:id="rId28"/>
    <p:sldId id="334" r:id="rId29"/>
    <p:sldId id="457" r:id="rId30"/>
    <p:sldId id="488" r:id="rId31"/>
    <p:sldId id="386" r:id="rId32"/>
    <p:sldId id="460" r:id="rId33"/>
    <p:sldId id="512" r:id="rId34"/>
    <p:sldId id="504" r:id="rId35"/>
    <p:sldId id="493" r:id="rId36"/>
    <p:sldId id="489" r:id="rId37"/>
    <p:sldId id="505" r:id="rId38"/>
    <p:sldId id="516" r:id="rId39"/>
    <p:sldId id="517" r:id="rId40"/>
    <p:sldId id="513" r:id="rId41"/>
    <p:sldId id="514" r:id="rId42"/>
    <p:sldId id="418" r:id="rId43"/>
    <p:sldId id="445" r:id="rId44"/>
    <p:sldId id="506" r:id="rId45"/>
    <p:sldId id="496" r:id="rId46"/>
    <p:sldId id="484" r:id="rId47"/>
    <p:sldId id="485" r:id="rId48"/>
    <p:sldId id="486" r:id="rId49"/>
    <p:sldId id="462" r:id="rId50"/>
    <p:sldId id="497" r:id="rId51"/>
    <p:sldId id="498" r:id="rId52"/>
    <p:sldId id="499" r:id="rId53"/>
    <p:sldId id="494" r:id="rId54"/>
    <p:sldId id="500" r:id="rId55"/>
    <p:sldId id="495" r:id="rId5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B4"/>
    <a:srgbClr val="1414FF"/>
    <a:srgbClr val="FF6699"/>
    <a:srgbClr val="E6B9B8"/>
    <a:srgbClr val="F1B9C2"/>
    <a:srgbClr val="EBFFFF"/>
    <a:srgbClr val="F5FFFF"/>
    <a:srgbClr val="0A0000"/>
    <a:srgbClr val="4F81B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3403" autoAdjust="0"/>
  </p:normalViewPr>
  <p:slideViewPr>
    <p:cSldViewPr>
      <p:cViewPr>
        <p:scale>
          <a:sx n="126" d="100"/>
          <a:sy n="126" d="100"/>
        </p:scale>
        <p:origin x="-1164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2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jvi.asm.org/content/84/2/894/F2.expansion.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jvi.asm.org/content/84/2/894/F2.expansi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D9D83-D88F-4D66-AD79-92E8F3546C7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435AC18-578D-467C-A0D7-5F854E3ADDE4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We</a:t>
          </a:r>
          <a:endParaRPr lang="en-US" dirty="0"/>
        </a:p>
      </dgm:t>
    </dgm:pt>
    <dgm:pt modelId="{A701DF6F-C51D-4F40-BFA2-60C8D940A23B}" type="parTrans" cxnId="{B068924E-1569-4A18-B2A5-5D8E64503978}">
      <dgm:prSet/>
      <dgm:spPr/>
      <dgm:t>
        <a:bodyPr/>
        <a:lstStyle/>
        <a:p>
          <a:endParaRPr lang="en-US"/>
        </a:p>
      </dgm:t>
    </dgm:pt>
    <dgm:pt modelId="{3E629EED-239F-457C-8F3D-F00AF35D4EDA}" type="sibTrans" cxnId="{B068924E-1569-4A18-B2A5-5D8E64503978}">
      <dgm:prSet/>
      <dgm:spPr/>
      <dgm:t>
        <a:bodyPr/>
        <a:lstStyle/>
        <a:p>
          <a:endParaRPr lang="en-US"/>
        </a:p>
      </dgm:t>
    </dgm:pt>
    <dgm:pt modelId="{54DD742B-F3D3-45B0-807D-7474FDFD8128}">
      <dgm:prSet phldrT="[Text]"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81CB0097-8B4F-4C6D-B7B7-D823B6F02FF7}" type="parTrans" cxnId="{B04B00F0-D75A-4CC1-887A-8F8C560F3E51}">
      <dgm:prSet/>
      <dgm:spPr/>
      <dgm:t>
        <a:bodyPr/>
        <a:lstStyle/>
        <a:p>
          <a:endParaRPr lang="en-US"/>
        </a:p>
      </dgm:t>
    </dgm:pt>
    <dgm:pt modelId="{34CA17E9-D9D1-4581-B553-6100F041D46A}" type="sibTrans" cxnId="{B04B00F0-D75A-4CC1-887A-8F8C560F3E51}">
      <dgm:prSet/>
      <dgm:spPr/>
      <dgm:t>
        <a:bodyPr/>
        <a:lstStyle/>
        <a:p>
          <a:endParaRPr lang="en-US"/>
        </a:p>
      </dgm:t>
    </dgm:pt>
    <dgm:pt modelId="{E9C8EC26-DE62-47A9-BACF-49CBB3212D30}">
      <dgm:prSet phldrT="[Text]"/>
      <dgm:spPr/>
      <dgm:t>
        <a:bodyPr/>
        <a:lstStyle/>
        <a:p>
          <a:r>
            <a:rPr lang="en-US" dirty="0" smtClean="0"/>
            <a:t>API (X3DOM, </a:t>
          </a:r>
          <a:r>
            <a:rPr lang="en-US" dirty="0" err="1" smtClean="0"/>
            <a:t>Threejs</a:t>
          </a:r>
          <a:r>
            <a:rPr lang="en-US" dirty="0" smtClean="0"/>
            <a:t> …)</a:t>
          </a:r>
          <a:endParaRPr lang="en-US" dirty="0"/>
        </a:p>
      </dgm:t>
    </dgm:pt>
    <dgm:pt modelId="{CD08599F-6718-487C-9910-2EE58507D3D8}" type="sibTrans" cxnId="{26D1F917-A0B3-4D8A-A32A-2F5B681EDE25}">
      <dgm:prSet/>
      <dgm:spPr/>
      <dgm:t>
        <a:bodyPr/>
        <a:lstStyle/>
        <a:p>
          <a:endParaRPr lang="en-US"/>
        </a:p>
      </dgm:t>
    </dgm:pt>
    <dgm:pt modelId="{5C099E8E-863B-4016-B551-A33E6D7150BE}" type="parTrans" cxnId="{26D1F917-A0B3-4D8A-A32A-2F5B681EDE25}">
      <dgm:prSet/>
      <dgm:spPr/>
      <dgm:t>
        <a:bodyPr/>
        <a:lstStyle/>
        <a:p>
          <a:endParaRPr lang="en-US"/>
        </a:p>
      </dgm:t>
    </dgm:pt>
    <dgm:pt modelId="{8E4C6987-3D96-4180-ADA6-BEEDD35B4E50}">
      <dgm:prSet phldrT="[Text]"/>
      <dgm:spPr/>
      <dgm:t>
        <a:bodyPr/>
        <a:lstStyle/>
        <a:p>
          <a:r>
            <a:rPr lang="en-US" dirty="0" smtClean="0"/>
            <a:t>Browser (</a:t>
          </a:r>
          <a:r>
            <a:rPr lang="en-US" b="1" dirty="0" smtClean="0">
              <a:solidFill>
                <a:schemeClr val="bg1"/>
              </a:solidFill>
            </a:rPr>
            <a:t>OpenGL</a:t>
          </a:r>
          <a:r>
            <a:rPr lang="en-US" dirty="0" smtClean="0"/>
            <a:t>)</a:t>
          </a:r>
          <a:endParaRPr lang="en-US" dirty="0"/>
        </a:p>
      </dgm:t>
    </dgm:pt>
    <dgm:pt modelId="{AEF175F7-8820-43B6-96B7-C1C4567A1592}" type="parTrans" cxnId="{E4740C25-DABA-43D3-B5A4-86084AE0D0EF}">
      <dgm:prSet/>
      <dgm:spPr/>
      <dgm:t>
        <a:bodyPr/>
        <a:lstStyle/>
        <a:p>
          <a:endParaRPr lang="en-US"/>
        </a:p>
      </dgm:t>
    </dgm:pt>
    <dgm:pt modelId="{DF967D4B-82BD-4F4B-9E6E-58D47FA77954}" type="sibTrans" cxnId="{E4740C25-DABA-43D3-B5A4-86084AE0D0EF}">
      <dgm:prSet/>
      <dgm:spPr/>
      <dgm:t>
        <a:bodyPr/>
        <a:lstStyle/>
        <a:p>
          <a:endParaRPr lang="en-US"/>
        </a:p>
      </dgm:t>
    </dgm:pt>
    <dgm:pt modelId="{21673B9C-E6AC-4A36-BF39-07A3D4B0BCD5}" type="pres">
      <dgm:prSet presAssocID="{EA4D9D83-D88F-4D66-AD79-92E8F3546C7D}" presName="Name0" presStyleCnt="0">
        <dgm:presLayoutVars>
          <dgm:dir/>
          <dgm:animLvl val="lvl"/>
          <dgm:resizeHandles val="exact"/>
        </dgm:presLayoutVars>
      </dgm:prSet>
      <dgm:spPr/>
    </dgm:pt>
    <dgm:pt modelId="{94A6174E-8781-4D36-861B-B07BBA4899E0}" type="pres">
      <dgm:prSet presAssocID="{4435AC18-578D-467C-A0D7-5F854E3ADDE4}" presName="Name8" presStyleCnt="0"/>
      <dgm:spPr/>
    </dgm:pt>
    <dgm:pt modelId="{FF4C4254-54C0-40DF-AC48-C31D171DAD2A}" type="pres">
      <dgm:prSet presAssocID="{4435AC18-578D-467C-A0D7-5F854E3ADDE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CD117-F49D-46F1-8746-66F959C5D860}" type="pres">
      <dgm:prSet presAssocID="{4435AC18-578D-467C-A0D7-5F854E3ADD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03D29-A563-461B-8F51-299AFACA10CF}" type="pres">
      <dgm:prSet presAssocID="{54DD742B-F3D3-45B0-807D-7474FDFD8128}" presName="Name8" presStyleCnt="0"/>
      <dgm:spPr/>
    </dgm:pt>
    <dgm:pt modelId="{CD998F3F-BAC2-4E4C-A3C5-4BED4AA78DB9}" type="pres">
      <dgm:prSet presAssocID="{54DD742B-F3D3-45B0-807D-7474FDFD812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09699-1C6E-4F37-99BF-621F1B924AB0}" type="pres">
      <dgm:prSet presAssocID="{54DD742B-F3D3-45B0-807D-7474FDFD81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2C955-9091-4CF1-8214-DB0146BA7D23}" type="pres">
      <dgm:prSet presAssocID="{E9C8EC26-DE62-47A9-BACF-49CBB3212D30}" presName="Name8" presStyleCnt="0"/>
      <dgm:spPr/>
    </dgm:pt>
    <dgm:pt modelId="{6197C3AB-3214-4DA6-9C76-360CE9FBDB04}" type="pres">
      <dgm:prSet presAssocID="{E9C8EC26-DE62-47A9-BACF-49CBB3212D3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C91CF-CCEF-4945-940B-7FCBF8063AC6}" type="pres">
      <dgm:prSet presAssocID="{E9C8EC26-DE62-47A9-BACF-49CBB3212D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EB314-1A69-4D71-922D-2F044013620C}" type="pres">
      <dgm:prSet presAssocID="{8E4C6987-3D96-4180-ADA6-BEEDD35B4E50}" presName="Name8" presStyleCnt="0"/>
      <dgm:spPr/>
    </dgm:pt>
    <dgm:pt modelId="{984DB08D-3069-4EDE-9A6A-036D7DAF4BBE}" type="pres">
      <dgm:prSet presAssocID="{8E4C6987-3D96-4180-ADA6-BEEDD35B4E5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80CE6-F3FB-4C82-BF72-A9CCA07D777B}" type="pres">
      <dgm:prSet presAssocID="{8E4C6987-3D96-4180-ADA6-BEEDD35B4E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B87B9-68DE-4CCA-A9B5-715D348555F8}" type="presOf" srcId="{EA4D9D83-D88F-4D66-AD79-92E8F3546C7D}" destId="{21673B9C-E6AC-4A36-BF39-07A3D4B0BCD5}" srcOrd="0" destOrd="0" presId="urn:microsoft.com/office/officeart/2005/8/layout/pyramid1"/>
    <dgm:cxn modelId="{3AF90E6A-755B-4D42-83D4-703A065F0E09}" type="presOf" srcId="{8E4C6987-3D96-4180-ADA6-BEEDD35B4E50}" destId="{984DB08D-3069-4EDE-9A6A-036D7DAF4BBE}" srcOrd="0" destOrd="0" presId="urn:microsoft.com/office/officeart/2005/8/layout/pyramid1"/>
    <dgm:cxn modelId="{9379F9D2-62D4-4A9F-B4E2-A47EE8B57E2A}" type="presOf" srcId="{8E4C6987-3D96-4180-ADA6-BEEDD35B4E50}" destId="{57C80CE6-F3FB-4C82-BF72-A9CCA07D777B}" srcOrd="1" destOrd="0" presId="urn:microsoft.com/office/officeart/2005/8/layout/pyramid1"/>
    <dgm:cxn modelId="{12B325F4-25E9-4B2C-8C20-858856B8BD77}" type="presOf" srcId="{E9C8EC26-DE62-47A9-BACF-49CBB3212D30}" destId="{6197C3AB-3214-4DA6-9C76-360CE9FBDB04}" srcOrd="0" destOrd="0" presId="urn:microsoft.com/office/officeart/2005/8/layout/pyramid1"/>
    <dgm:cxn modelId="{26D1F917-A0B3-4D8A-A32A-2F5B681EDE25}" srcId="{EA4D9D83-D88F-4D66-AD79-92E8F3546C7D}" destId="{E9C8EC26-DE62-47A9-BACF-49CBB3212D30}" srcOrd="2" destOrd="0" parTransId="{5C099E8E-863B-4016-B551-A33E6D7150BE}" sibTransId="{CD08599F-6718-487C-9910-2EE58507D3D8}"/>
    <dgm:cxn modelId="{526FC617-37D0-4020-8F3B-255ABABEDC7A}" type="presOf" srcId="{E9C8EC26-DE62-47A9-BACF-49CBB3212D30}" destId="{D22C91CF-CCEF-4945-940B-7FCBF8063AC6}" srcOrd="1" destOrd="0" presId="urn:microsoft.com/office/officeart/2005/8/layout/pyramid1"/>
    <dgm:cxn modelId="{D3FFE16A-F340-441F-B0DD-81640D74AEB3}" type="presOf" srcId="{4435AC18-578D-467C-A0D7-5F854E3ADDE4}" destId="{FF4C4254-54C0-40DF-AC48-C31D171DAD2A}" srcOrd="0" destOrd="0" presId="urn:microsoft.com/office/officeart/2005/8/layout/pyramid1"/>
    <dgm:cxn modelId="{5EE8FB59-6D8C-4FD5-90C5-E4E7783BDCE5}" type="presOf" srcId="{54DD742B-F3D3-45B0-807D-7474FDFD8128}" destId="{CD998F3F-BAC2-4E4C-A3C5-4BED4AA78DB9}" srcOrd="0" destOrd="0" presId="urn:microsoft.com/office/officeart/2005/8/layout/pyramid1"/>
    <dgm:cxn modelId="{E4740C25-DABA-43D3-B5A4-86084AE0D0EF}" srcId="{EA4D9D83-D88F-4D66-AD79-92E8F3546C7D}" destId="{8E4C6987-3D96-4180-ADA6-BEEDD35B4E50}" srcOrd="3" destOrd="0" parTransId="{AEF175F7-8820-43B6-96B7-C1C4567A1592}" sibTransId="{DF967D4B-82BD-4F4B-9E6E-58D47FA77954}"/>
    <dgm:cxn modelId="{7C32C25F-CAB2-47B9-B006-2B9592630323}" type="presOf" srcId="{4435AC18-578D-467C-A0D7-5F854E3ADDE4}" destId="{F57CD117-F49D-46F1-8746-66F959C5D860}" srcOrd="1" destOrd="0" presId="urn:microsoft.com/office/officeart/2005/8/layout/pyramid1"/>
    <dgm:cxn modelId="{B04B00F0-D75A-4CC1-887A-8F8C560F3E51}" srcId="{EA4D9D83-D88F-4D66-AD79-92E8F3546C7D}" destId="{54DD742B-F3D3-45B0-807D-7474FDFD8128}" srcOrd="1" destOrd="0" parTransId="{81CB0097-8B4F-4C6D-B7B7-D823B6F02FF7}" sibTransId="{34CA17E9-D9D1-4581-B553-6100F041D46A}"/>
    <dgm:cxn modelId="{3E87CC38-C262-4524-A802-4CD70A26A70B}" type="presOf" srcId="{54DD742B-F3D3-45B0-807D-7474FDFD8128}" destId="{20409699-1C6E-4F37-99BF-621F1B924AB0}" srcOrd="1" destOrd="0" presId="urn:microsoft.com/office/officeart/2005/8/layout/pyramid1"/>
    <dgm:cxn modelId="{B068924E-1569-4A18-B2A5-5D8E64503978}" srcId="{EA4D9D83-D88F-4D66-AD79-92E8F3546C7D}" destId="{4435AC18-578D-467C-A0D7-5F854E3ADDE4}" srcOrd="0" destOrd="0" parTransId="{A701DF6F-C51D-4F40-BFA2-60C8D940A23B}" sibTransId="{3E629EED-239F-457C-8F3D-F00AF35D4EDA}"/>
    <dgm:cxn modelId="{D7AAD9C9-91B8-45F3-9F2C-A6978159DCF3}" type="presParOf" srcId="{21673B9C-E6AC-4A36-BF39-07A3D4B0BCD5}" destId="{94A6174E-8781-4D36-861B-B07BBA4899E0}" srcOrd="0" destOrd="0" presId="urn:microsoft.com/office/officeart/2005/8/layout/pyramid1"/>
    <dgm:cxn modelId="{7B96F9E4-5DFA-4540-8A26-42A716544A96}" type="presParOf" srcId="{94A6174E-8781-4D36-861B-B07BBA4899E0}" destId="{FF4C4254-54C0-40DF-AC48-C31D171DAD2A}" srcOrd="0" destOrd="0" presId="urn:microsoft.com/office/officeart/2005/8/layout/pyramid1"/>
    <dgm:cxn modelId="{F127FC3D-9861-4223-BC47-801CAA474AE3}" type="presParOf" srcId="{94A6174E-8781-4D36-861B-B07BBA4899E0}" destId="{F57CD117-F49D-46F1-8746-66F959C5D860}" srcOrd="1" destOrd="0" presId="urn:microsoft.com/office/officeart/2005/8/layout/pyramid1"/>
    <dgm:cxn modelId="{947CC353-FFC8-480E-B212-56BF86CDAF8A}" type="presParOf" srcId="{21673B9C-E6AC-4A36-BF39-07A3D4B0BCD5}" destId="{42603D29-A563-461B-8F51-299AFACA10CF}" srcOrd="1" destOrd="0" presId="urn:microsoft.com/office/officeart/2005/8/layout/pyramid1"/>
    <dgm:cxn modelId="{D26E8D87-B3EE-471D-AB19-8474D2983F7A}" type="presParOf" srcId="{42603D29-A563-461B-8F51-299AFACA10CF}" destId="{CD998F3F-BAC2-4E4C-A3C5-4BED4AA78DB9}" srcOrd="0" destOrd="0" presId="urn:microsoft.com/office/officeart/2005/8/layout/pyramid1"/>
    <dgm:cxn modelId="{928557E4-75BD-4651-BB63-230C563358B5}" type="presParOf" srcId="{42603D29-A563-461B-8F51-299AFACA10CF}" destId="{20409699-1C6E-4F37-99BF-621F1B924AB0}" srcOrd="1" destOrd="0" presId="urn:microsoft.com/office/officeart/2005/8/layout/pyramid1"/>
    <dgm:cxn modelId="{0B648920-5274-41F5-9118-0755F65C6D12}" type="presParOf" srcId="{21673B9C-E6AC-4A36-BF39-07A3D4B0BCD5}" destId="{7BA2C955-9091-4CF1-8214-DB0146BA7D23}" srcOrd="2" destOrd="0" presId="urn:microsoft.com/office/officeart/2005/8/layout/pyramid1"/>
    <dgm:cxn modelId="{A44E4651-C85E-4A45-986D-EF3AAAC10E91}" type="presParOf" srcId="{7BA2C955-9091-4CF1-8214-DB0146BA7D23}" destId="{6197C3AB-3214-4DA6-9C76-360CE9FBDB04}" srcOrd="0" destOrd="0" presId="urn:microsoft.com/office/officeart/2005/8/layout/pyramid1"/>
    <dgm:cxn modelId="{B9CA158C-DB66-45AD-93B2-1B3398CE1534}" type="presParOf" srcId="{7BA2C955-9091-4CF1-8214-DB0146BA7D23}" destId="{D22C91CF-CCEF-4945-940B-7FCBF8063AC6}" srcOrd="1" destOrd="0" presId="urn:microsoft.com/office/officeart/2005/8/layout/pyramid1"/>
    <dgm:cxn modelId="{CEB54556-FEA6-4CF0-8969-9150B83E17C4}" type="presParOf" srcId="{21673B9C-E6AC-4A36-BF39-07A3D4B0BCD5}" destId="{232EB314-1A69-4D71-922D-2F044013620C}" srcOrd="3" destOrd="0" presId="urn:microsoft.com/office/officeart/2005/8/layout/pyramid1"/>
    <dgm:cxn modelId="{235712A6-B5F7-4429-9065-6B8B1AA6694E}" type="presParOf" srcId="{232EB314-1A69-4D71-922D-2F044013620C}" destId="{984DB08D-3069-4EDE-9A6A-036D7DAF4BBE}" srcOrd="0" destOrd="0" presId="urn:microsoft.com/office/officeart/2005/8/layout/pyramid1"/>
    <dgm:cxn modelId="{145CBC39-030F-4C45-9840-70ED1A096322}" type="presParOf" srcId="{232EB314-1A69-4D71-922D-2F044013620C}" destId="{57C80CE6-F3FB-4C82-BF72-A9CCA07D777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4FA4E-1823-4C77-9D87-025AB9C51AC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03B765-F2AD-4990-93EF-FC5192DAEC64}">
      <dgm:prSet phldrT="[Text]"/>
      <dgm:spPr/>
      <dgm:t>
        <a:bodyPr/>
        <a:lstStyle/>
        <a:p>
          <a:r>
            <a:rPr lang="en-US" dirty="0" smtClean="0"/>
            <a:t>3D Imaging (and manufacturing)</a:t>
          </a:r>
          <a:endParaRPr lang="en-US" dirty="0"/>
        </a:p>
      </dgm:t>
    </dgm:pt>
    <dgm:pt modelId="{01759CE0-0042-4640-B9F7-3201D402FE2C}" type="parTrans" cxnId="{29858419-935A-4272-8869-BF03ED29F4E4}">
      <dgm:prSet/>
      <dgm:spPr/>
      <dgm:t>
        <a:bodyPr/>
        <a:lstStyle/>
        <a:p>
          <a:endParaRPr lang="en-US"/>
        </a:p>
      </dgm:t>
    </dgm:pt>
    <dgm:pt modelId="{48F78F52-AB16-44B8-8BA7-3B672E537AE7}" type="sibTrans" cxnId="{29858419-935A-4272-8869-BF03ED29F4E4}">
      <dgm:prSet/>
      <dgm:spPr/>
      <dgm:t>
        <a:bodyPr/>
        <a:lstStyle/>
        <a:p>
          <a:endParaRPr lang="en-US"/>
        </a:p>
      </dgm:t>
    </dgm:pt>
    <dgm:pt modelId="{B2263B37-7A16-4608-A98A-EC9CFC8F8F46}">
      <dgm:prSet phldrT="[Text]"/>
      <dgm:spPr/>
      <dgm:t>
        <a:bodyPr/>
        <a:lstStyle/>
        <a:p>
          <a:r>
            <a:rPr lang="en-US" dirty="0" smtClean="0"/>
            <a:t>3D Analysis</a:t>
          </a:r>
          <a:endParaRPr lang="en-US" dirty="0"/>
        </a:p>
      </dgm:t>
    </dgm:pt>
    <dgm:pt modelId="{BE3A6ECD-EE0E-4F11-B4CF-4F38ACB1A157}" type="parTrans" cxnId="{39C3A225-FFA6-4297-9809-584582E66F06}">
      <dgm:prSet/>
      <dgm:spPr/>
      <dgm:t>
        <a:bodyPr/>
        <a:lstStyle/>
        <a:p>
          <a:endParaRPr lang="en-US"/>
        </a:p>
      </dgm:t>
    </dgm:pt>
    <dgm:pt modelId="{1287396A-9303-4444-8A8C-FCA676D93C17}" type="sibTrans" cxnId="{39C3A225-FFA6-4297-9809-584582E66F06}">
      <dgm:prSet/>
      <dgm:spPr/>
      <dgm:t>
        <a:bodyPr/>
        <a:lstStyle/>
        <a:p>
          <a:endParaRPr lang="en-US"/>
        </a:p>
      </dgm:t>
    </dgm:pt>
    <dgm:pt modelId="{06C79CEC-572C-4E47-99BA-74A589D7CD4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3D Visualization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54F0B1-947A-4A8B-BF5F-183CEC8BCCEF}" type="parTrans" cxnId="{7B2B264C-D402-4F11-8035-4D6FE1A9B935}">
      <dgm:prSet/>
      <dgm:spPr/>
      <dgm:t>
        <a:bodyPr/>
        <a:lstStyle/>
        <a:p>
          <a:endParaRPr lang="en-US"/>
        </a:p>
      </dgm:t>
    </dgm:pt>
    <dgm:pt modelId="{4DF0ED97-1044-4AE7-9E7B-2F89937317B9}" type="sibTrans" cxnId="{7B2B264C-D402-4F11-8035-4D6FE1A9B935}">
      <dgm:prSet/>
      <dgm:spPr/>
      <dgm:t>
        <a:bodyPr/>
        <a:lstStyle/>
        <a:p>
          <a:endParaRPr lang="en-US"/>
        </a:p>
      </dgm:t>
    </dgm:pt>
    <dgm:pt modelId="{AFF19886-0133-4D45-BEFB-4EFA27F6F137}" type="pres">
      <dgm:prSet presAssocID="{8C84FA4E-1823-4C77-9D87-025AB9C51AC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27E70-4E24-473A-8C9B-012D89D5C8DB}" type="pres">
      <dgm:prSet presAssocID="{8C84FA4E-1823-4C77-9D87-025AB9C51ACB}" presName="comp1" presStyleCnt="0"/>
      <dgm:spPr/>
    </dgm:pt>
    <dgm:pt modelId="{09DA36FF-E574-4CFF-9A18-73FB55A6F6CC}" type="pres">
      <dgm:prSet presAssocID="{8C84FA4E-1823-4C77-9D87-025AB9C51ACB}" presName="circle1" presStyleLbl="node1" presStyleIdx="0" presStyleCnt="3" custScaleX="92105" custScaleY="90846" custLinFactNeighborY="-10183"/>
      <dgm:spPr/>
      <dgm:t>
        <a:bodyPr/>
        <a:lstStyle/>
        <a:p>
          <a:endParaRPr lang="en-US"/>
        </a:p>
      </dgm:t>
    </dgm:pt>
    <dgm:pt modelId="{89E52C16-8EC4-49A5-B4EA-E245A0553726}" type="pres">
      <dgm:prSet presAssocID="{8C84FA4E-1823-4C77-9D87-025AB9C51AC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3721-3A88-4342-B16D-C40A8A51604A}" type="pres">
      <dgm:prSet presAssocID="{8C84FA4E-1823-4C77-9D87-025AB9C51ACB}" presName="comp2" presStyleCnt="0"/>
      <dgm:spPr/>
    </dgm:pt>
    <dgm:pt modelId="{CC94D1FF-F416-42D0-8659-EE9632C619CA}" type="pres">
      <dgm:prSet presAssocID="{8C84FA4E-1823-4C77-9D87-025AB9C51ACB}" presName="circle2" presStyleLbl="node1" presStyleIdx="1" presStyleCnt="3" custScaleX="94737" custScaleY="89472" custLinFactNeighborY="-3967"/>
      <dgm:spPr/>
      <dgm:t>
        <a:bodyPr/>
        <a:lstStyle/>
        <a:p>
          <a:endParaRPr lang="en-US"/>
        </a:p>
      </dgm:t>
    </dgm:pt>
    <dgm:pt modelId="{222D8E21-B180-49A2-B8B4-6B30CE833940}" type="pres">
      <dgm:prSet presAssocID="{8C84FA4E-1823-4C77-9D87-025AB9C51AC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C8FF6-6F00-4FAF-95C2-35C750BC0A8A}" type="pres">
      <dgm:prSet presAssocID="{8C84FA4E-1823-4C77-9D87-025AB9C51ACB}" presName="comp3" presStyleCnt="0"/>
      <dgm:spPr/>
    </dgm:pt>
    <dgm:pt modelId="{88452597-7E2A-4684-9463-2874FF5190A7}" type="pres">
      <dgm:prSet presAssocID="{8C84FA4E-1823-4C77-9D87-025AB9C51ACB}" presName="circle3" presStyleLbl="node1" presStyleIdx="2" presStyleCnt="3" custLinFactNeighborX="-1072" custLinFactNeighborY="9840"/>
      <dgm:spPr/>
      <dgm:t>
        <a:bodyPr/>
        <a:lstStyle/>
        <a:p>
          <a:endParaRPr lang="en-US"/>
        </a:p>
      </dgm:t>
    </dgm:pt>
    <dgm:pt modelId="{C343E2F7-FBC8-4A86-B4EA-AC6FB34A155F}" type="pres">
      <dgm:prSet presAssocID="{8C84FA4E-1823-4C77-9D87-025AB9C51AC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D34BA-B09F-401E-8E9D-4BA4EA6AC802}" type="presOf" srcId="{B2263B37-7A16-4608-A98A-EC9CFC8F8F46}" destId="{CC94D1FF-F416-42D0-8659-EE9632C619CA}" srcOrd="0" destOrd="0" presId="urn:microsoft.com/office/officeart/2005/8/layout/venn2"/>
    <dgm:cxn modelId="{389AC05B-7C47-4E20-AB26-ADB6F68AF00A}" type="presOf" srcId="{5203B765-F2AD-4990-93EF-FC5192DAEC64}" destId="{89E52C16-8EC4-49A5-B4EA-E245A0553726}" srcOrd="1" destOrd="0" presId="urn:microsoft.com/office/officeart/2005/8/layout/venn2"/>
    <dgm:cxn modelId="{7B2B264C-D402-4F11-8035-4D6FE1A9B935}" srcId="{8C84FA4E-1823-4C77-9D87-025AB9C51ACB}" destId="{06C79CEC-572C-4E47-99BA-74A589D7CD4D}" srcOrd="2" destOrd="0" parTransId="{5254F0B1-947A-4A8B-BF5F-183CEC8BCCEF}" sibTransId="{4DF0ED97-1044-4AE7-9E7B-2F89937317B9}"/>
    <dgm:cxn modelId="{29858419-935A-4272-8869-BF03ED29F4E4}" srcId="{8C84FA4E-1823-4C77-9D87-025AB9C51ACB}" destId="{5203B765-F2AD-4990-93EF-FC5192DAEC64}" srcOrd="0" destOrd="0" parTransId="{01759CE0-0042-4640-B9F7-3201D402FE2C}" sibTransId="{48F78F52-AB16-44B8-8BA7-3B672E537AE7}"/>
    <dgm:cxn modelId="{F1B22EF4-6ED2-4070-95B8-DDC4B206586A}" type="presOf" srcId="{06C79CEC-572C-4E47-99BA-74A589D7CD4D}" destId="{88452597-7E2A-4684-9463-2874FF5190A7}" srcOrd="0" destOrd="0" presId="urn:microsoft.com/office/officeart/2005/8/layout/venn2"/>
    <dgm:cxn modelId="{7EE835F5-E39A-4BE0-83DA-416261DA3A00}" type="presOf" srcId="{06C79CEC-572C-4E47-99BA-74A589D7CD4D}" destId="{C343E2F7-FBC8-4A86-B4EA-AC6FB34A155F}" srcOrd="1" destOrd="0" presId="urn:microsoft.com/office/officeart/2005/8/layout/venn2"/>
    <dgm:cxn modelId="{62C96A2A-CAD8-4972-A391-362EDFA4FFD4}" type="presOf" srcId="{B2263B37-7A16-4608-A98A-EC9CFC8F8F46}" destId="{222D8E21-B180-49A2-B8B4-6B30CE833940}" srcOrd="1" destOrd="0" presId="urn:microsoft.com/office/officeart/2005/8/layout/venn2"/>
    <dgm:cxn modelId="{2E6E66D2-09A6-4C00-8A17-DCC02AB7F716}" type="presOf" srcId="{5203B765-F2AD-4990-93EF-FC5192DAEC64}" destId="{09DA36FF-E574-4CFF-9A18-73FB55A6F6CC}" srcOrd="0" destOrd="0" presId="urn:microsoft.com/office/officeart/2005/8/layout/venn2"/>
    <dgm:cxn modelId="{39C3A225-FFA6-4297-9809-584582E66F06}" srcId="{8C84FA4E-1823-4C77-9D87-025AB9C51ACB}" destId="{B2263B37-7A16-4608-A98A-EC9CFC8F8F46}" srcOrd="1" destOrd="0" parTransId="{BE3A6ECD-EE0E-4F11-B4CF-4F38ACB1A157}" sibTransId="{1287396A-9303-4444-8A8C-FCA676D93C17}"/>
    <dgm:cxn modelId="{1AFCE7DA-36F2-483A-8B19-6201A9B2253B}" type="presOf" srcId="{8C84FA4E-1823-4C77-9D87-025AB9C51ACB}" destId="{AFF19886-0133-4D45-BEFB-4EFA27F6F137}" srcOrd="0" destOrd="0" presId="urn:microsoft.com/office/officeart/2005/8/layout/venn2"/>
    <dgm:cxn modelId="{7117999A-ED73-4A19-B3FF-1B2E1441DDBF}" type="presParOf" srcId="{AFF19886-0133-4D45-BEFB-4EFA27F6F137}" destId="{E7727E70-4E24-473A-8C9B-012D89D5C8DB}" srcOrd="0" destOrd="0" presId="urn:microsoft.com/office/officeart/2005/8/layout/venn2"/>
    <dgm:cxn modelId="{26185211-BFD3-47B6-8EE9-4ADD2F13BDB2}" type="presParOf" srcId="{E7727E70-4E24-473A-8C9B-012D89D5C8DB}" destId="{09DA36FF-E574-4CFF-9A18-73FB55A6F6CC}" srcOrd="0" destOrd="0" presId="urn:microsoft.com/office/officeart/2005/8/layout/venn2"/>
    <dgm:cxn modelId="{091945EB-EEFE-45CE-A9D4-8441AA3BDF9E}" type="presParOf" srcId="{E7727E70-4E24-473A-8C9B-012D89D5C8DB}" destId="{89E52C16-8EC4-49A5-B4EA-E245A0553726}" srcOrd="1" destOrd="0" presId="urn:microsoft.com/office/officeart/2005/8/layout/venn2"/>
    <dgm:cxn modelId="{1F918541-2A7B-49EB-ADBF-6474F53F1519}" type="presParOf" srcId="{AFF19886-0133-4D45-BEFB-4EFA27F6F137}" destId="{76EE3721-3A88-4342-B16D-C40A8A51604A}" srcOrd="1" destOrd="0" presId="urn:microsoft.com/office/officeart/2005/8/layout/venn2"/>
    <dgm:cxn modelId="{E157B816-8D7D-435E-B998-FADAAC6ECF1C}" type="presParOf" srcId="{76EE3721-3A88-4342-B16D-C40A8A51604A}" destId="{CC94D1FF-F416-42D0-8659-EE9632C619CA}" srcOrd="0" destOrd="0" presId="urn:microsoft.com/office/officeart/2005/8/layout/venn2"/>
    <dgm:cxn modelId="{F02E0247-39F0-4616-B2BC-25129B177A64}" type="presParOf" srcId="{76EE3721-3A88-4342-B16D-C40A8A51604A}" destId="{222D8E21-B180-49A2-B8B4-6B30CE833940}" srcOrd="1" destOrd="0" presId="urn:microsoft.com/office/officeart/2005/8/layout/venn2"/>
    <dgm:cxn modelId="{84C85405-1AEF-44BC-BCB5-764B79690F8C}" type="presParOf" srcId="{AFF19886-0133-4D45-BEFB-4EFA27F6F137}" destId="{7DDC8FF6-6F00-4FAF-95C2-35C750BC0A8A}" srcOrd="2" destOrd="0" presId="urn:microsoft.com/office/officeart/2005/8/layout/venn2"/>
    <dgm:cxn modelId="{67516C04-C183-40C1-820B-D5533EE61AD9}" type="presParOf" srcId="{7DDC8FF6-6F00-4FAF-95C2-35C750BC0A8A}" destId="{88452597-7E2A-4684-9463-2874FF5190A7}" srcOrd="0" destOrd="0" presId="urn:microsoft.com/office/officeart/2005/8/layout/venn2"/>
    <dgm:cxn modelId="{F7C54AC2-0EA4-4F56-A4AC-A0FF717BDFD1}" type="presParOf" srcId="{7DDC8FF6-6F00-4FAF-95C2-35C750BC0A8A}" destId="{C343E2F7-FBC8-4A86-B4EA-AC6FB34A155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89F0F-431E-497F-B553-6ED277EB722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7A0B0-8EC3-45D6-B714-856F6527B9C3}">
      <dgm:prSet phldrT="[Text]"/>
      <dgm:spPr/>
      <dgm:t>
        <a:bodyPr/>
        <a:lstStyle/>
        <a:p>
          <a:r>
            <a:rPr lang="en-US" dirty="0" smtClean="0"/>
            <a:t>Volume data</a:t>
          </a:r>
          <a:endParaRPr lang="en-US" dirty="0"/>
        </a:p>
      </dgm:t>
    </dgm:pt>
    <dgm:pt modelId="{4D5D9328-747E-4015-A316-DEA347BB8163}" type="parTrans" cxnId="{254F1CEE-B7DA-45E6-B5AF-EDAF80C6FA18}">
      <dgm:prSet/>
      <dgm:spPr/>
      <dgm:t>
        <a:bodyPr/>
        <a:lstStyle/>
        <a:p>
          <a:endParaRPr lang="en-US"/>
        </a:p>
      </dgm:t>
    </dgm:pt>
    <dgm:pt modelId="{6FF57C80-05B9-46DC-8278-B6EEFB1EC496}" type="sibTrans" cxnId="{254F1CEE-B7DA-45E6-B5AF-EDAF80C6FA18}">
      <dgm:prSet/>
      <dgm:spPr/>
      <dgm:t>
        <a:bodyPr/>
        <a:lstStyle/>
        <a:p>
          <a:endParaRPr lang="en-US"/>
        </a:p>
      </dgm:t>
    </dgm:pt>
    <dgm:pt modelId="{39303A66-56A3-4039-9F1C-120A73486C97}">
      <dgm:prSet phldrT="[Text]"/>
      <dgm:spPr/>
      <dgm:t>
        <a:bodyPr/>
        <a:lstStyle/>
        <a:p>
          <a:r>
            <a:rPr lang="en-US" dirty="0" err="1" smtClean="0"/>
            <a:t>Isosurfaces</a:t>
          </a:r>
          <a:endParaRPr lang="en-US" dirty="0"/>
        </a:p>
      </dgm:t>
    </dgm:pt>
    <dgm:pt modelId="{1BD117AB-9333-4147-8258-1E6FD59BA983}" type="parTrans" cxnId="{8828E726-3164-455E-87B2-E22CF62F5B23}">
      <dgm:prSet/>
      <dgm:spPr/>
      <dgm:t>
        <a:bodyPr/>
        <a:lstStyle/>
        <a:p>
          <a:endParaRPr lang="en-US"/>
        </a:p>
      </dgm:t>
    </dgm:pt>
    <dgm:pt modelId="{F196152A-23A0-40AB-B352-DFD0014FE29B}" type="sibTrans" cxnId="{8828E726-3164-455E-87B2-E22CF62F5B23}">
      <dgm:prSet/>
      <dgm:spPr/>
      <dgm:t>
        <a:bodyPr/>
        <a:lstStyle/>
        <a:p>
          <a:endParaRPr lang="en-US"/>
        </a:p>
      </dgm:t>
    </dgm:pt>
    <dgm:pt modelId="{3122387D-913F-4120-94C1-5FF42B82C73A}">
      <dgm:prSet phldrT="[Text]"/>
      <dgm:spPr/>
      <dgm:t>
        <a:bodyPr/>
        <a:lstStyle/>
        <a:p>
          <a:r>
            <a:rPr lang="en-US" dirty="0" smtClean="0"/>
            <a:t>Planar</a:t>
          </a:r>
          <a:endParaRPr lang="en-US" dirty="0"/>
        </a:p>
      </dgm:t>
    </dgm:pt>
    <dgm:pt modelId="{56C61FAD-84B5-4E71-A25B-071C311AC3A6}" type="parTrans" cxnId="{263C539F-59A2-4181-AAA7-661BB8686DD1}">
      <dgm:prSet/>
      <dgm:spPr/>
      <dgm:t>
        <a:bodyPr/>
        <a:lstStyle/>
        <a:p>
          <a:endParaRPr lang="en-US"/>
        </a:p>
      </dgm:t>
    </dgm:pt>
    <dgm:pt modelId="{A0A2A65C-8947-40A3-9405-B12CF54CE7E8}" type="sibTrans" cxnId="{263C539F-59A2-4181-AAA7-661BB8686DD1}">
      <dgm:prSet/>
      <dgm:spPr/>
      <dgm:t>
        <a:bodyPr/>
        <a:lstStyle/>
        <a:p>
          <a:endParaRPr lang="en-US"/>
        </a:p>
      </dgm:t>
    </dgm:pt>
    <dgm:pt modelId="{B9FF497B-4B70-4D1E-AE9B-A10ADC16DE79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Spherical</a:t>
          </a:r>
          <a:endParaRPr lang="en-US" dirty="0"/>
        </a:p>
      </dgm:t>
    </dgm:pt>
    <dgm:pt modelId="{F0090310-6203-437C-9CB8-CDB3DA6F8745}" type="parTrans" cxnId="{448C80A6-B36C-4B97-8479-F895C99C1462}">
      <dgm:prSet/>
      <dgm:spPr/>
      <dgm:t>
        <a:bodyPr/>
        <a:lstStyle/>
        <a:p>
          <a:endParaRPr lang="en-US"/>
        </a:p>
      </dgm:t>
    </dgm:pt>
    <dgm:pt modelId="{7F9E0BCE-6180-4FFA-B26D-D5A6B4136D74}" type="sibTrans" cxnId="{448C80A6-B36C-4B97-8479-F895C99C1462}">
      <dgm:prSet/>
      <dgm:spPr/>
      <dgm:t>
        <a:bodyPr/>
        <a:lstStyle/>
        <a:p>
          <a:endParaRPr lang="en-US"/>
        </a:p>
      </dgm:t>
    </dgm:pt>
    <dgm:pt modelId="{BCEBE27D-01FF-4380-AD33-20BE7A6C2E58}">
      <dgm:prSet phldrT="[Text]"/>
      <dgm:spPr/>
      <dgm:t>
        <a:bodyPr/>
        <a:lstStyle/>
        <a:p>
          <a:r>
            <a:rPr lang="en-US" dirty="0" smtClean="0"/>
            <a:t>Sections</a:t>
          </a:r>
          <a:endParaRPr lang="en-US" dirty="0"/>
        </a:p>
      </dgm:t>
    </dgm:pt>
    <dgm:pt modelId="{8A8314E4-2A60-4E20-83C1-5A6416EF781C}" type="sibTrans" cxnId="{7EA89579-825C-463E-B2C8-3B39AB384841}">
      <dgm:prSet/>
      <dgm:spPr/>
      <dgm:t>
        <a:bodyPr/>
        <a:lstStyle/>
        <a:p>
          <a:endParaRPr lang="en-US"/>
        </a:p>
      </dgm:t>
    </dgm:pt>
    <dgm:pt modelId="{53AD1778-A17F-45E3-89D4-E810D9B3E244}" type="parTrans" cxnId="{7EA89579-825C-463E-B2C8-3B39AB384841}">
      <dgm:prSet/>
      <dgm:spPr/>
      <dgm:t>
        <a:bodyPr/>
        <a:lstStyle/>
        <a:p>
          <a:endParaRPr lang="en-US"/>
        </a:p>
      </dgm:t>
    </dgm:pt>
    <dgm:pt modelId="{0F23AB6E-7A4A-4A28-84C6-A5D2A2C077B6}">
      <dgm:prSet phldrT="[Text]"/>
      <dgm:spPr/>
      <dgm:t>
        <a:bodyPr/>
        <a:lstStyle/>
        <a:p>
          <a:r>
            <a:rPr lang="en-US" dirty="0" smtClean="0"/>
            <a:t>Segments</a:t>
          </a:r>
          <a:endParaRPr lang="en-US" dirty="0"/>
        </a:p>
      </dgm:t>
    </dgm:pt>
    <dgm:pt modelId="{36B81B19-4DF5-4F4C-B1A1-B88B981480B5}" type="sibTrans" cxnId="{BA82898A-B056-4820-9971-3E2382196114}">
      <dgm:prSet/>
      <dgm:spPr/>
      <dgm:t>
        <a:bodyPr/>
        <a:lstStyle/>
        <a:p>
          <a:endParaRPr lang="en-US"/>
        </a:p>
      </dgm:t>
    </dgm:pt>
    <dgm:pt modelId="{B34FE106-6C4A-4D06-B88E-B1A3B894A2A9}" type="parTrans" cxnId="{BA82898A-B056-4820-9971-3E2382196114}">
      <dgm:prSet/>
      <dgm:spPr/>
      <dgm:t>
        <a:bodyPr/>
        <a:lstStyle/>
        <a:p>
          <a:endParaRPr lang="en-US"/>
        </a:p>
      </dgm:t>
    </dgm:pt>
    <dgm:pt modelId="{80B29291-D740-4DA1-95E7-AC1C3D909051}">
      <dgm:prSet phldrT="[Text]"/>
      <dgm:spPr/>
      <dgm:t>
        <a:bodyPr/>
        <a:lstStyle/>
        <a:p>
          <a:r>
            <a:rPr lang="en-US" dirty="0" smtClean="0"/>
            <a:t>Application-specific</a:t>
          </a:r>
          <a:endParaRPr lang="en-US" dirty="0"/>
        </a:p>
      </dgm:t>
    </dgm:pt>
    <dgm:pt modelId="{CB2730EF-7ACF-4E08-A571-A7BD15AEBE06}" type="parTrans" cxnId="{399AB563-D327-455A-B460-5DA1DFEFC4DE}">
      <dgm:prSet/>
      <dgm:spPr/>
      <dgm:t>
        <a:bodyPr/>
        <a:lstStyle/>
        <a:p>
          <a:endParaRPr lang="en-US"/>
        </a:p>
      </dgm:t>
    </dgm:pt>
    <dgm:pt modelId="{B5FA0238-90E0-429D-B556-A456E57B0C1E}" type="sibTrans" cxnId="{399AB563-D327-455A-B460-5DA1DFEFC4DE}">
      <dgm:prSet/>
      <dgm:spPr/>
      <dgm:t>
        <a:bodyPr/>
        <a:lstStyle/>
        <a:p>
          <a:endParaRPr lang="en-US"/>
        </a:p>
      </dgm:t>
    </dgm:pt>
    <dgm:pt modelId="{20F105EC-8152-4995-9F78-DAF6816223E2}" type="pres">
      <dgm:prSet presAssocID="{B1689F0F-431E-497F-B553-6ED277EB72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0A33E5-5FE0-4C63-B5DE-345740309A9B}" type="pres">
      <dgm:prSet presAssocID="{D0D7A0B0-8EC3-45D6-B714-856F6527B9C3}" presName="root1" presStyleCnt="0"/>
      <dgm:spPr/>
    </dgm:pt>
    <dgm:pt modelId="{9A643BA1-4F90-4EF4-B27C-9F16291CAD10}" type="pres">
      <dgm:prSet presAssocID="{D0D7A0B0-8EC3-45D6-B714-856F6527B9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1FCAC9-91BA-4C3A-9336-A76271867230}" type="pres">
      <dgm:prSet presAssocID="{D0D7A0B0-8EC3-45D6-B714-856F6527B9C3}" presName="level2hierChild" presStyleCnt="0"/>
      <dgm:spPr/>
    </dgm:pt>
    <dgm:pt modelId="{A72EDB55-6D08-46D4-8421-CE59D3D3377C}" type="pres">
      <dgm:prSet presAssocID="{1BD117AB-9333-4147-8258-1E6FD59BA98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3921A2A-6FA3-452A-A2A8-6403031C8DA1}" type="pres">
      <dgm:prSet presAssocID="{1BD117AB-9333-4147-8258-1E6FD59BA98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F44547F-DBDE-46B7-94B0-899DFEC068A0}" type="pres">
      <dgm:prSet presAssocID="{39303A66-56A3-4039-9F1C-120A73486C97}" presName="root2" presStyleCnt="0"/>
      <dgm:spPr/>
    </dgm:pt>
    <dgm:pt modelId="{22225D79-883E-44E0-9ACE-97F05436A86B}" type="pres">
      <dgm:prSet presAssocID="{39303A66-56A3-4039-9F1C-120A73486C9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42AD90-955E-4779-98D6-CE376D4ED89F}" type="pres">
      <dgm:prSet presAssocID="{39303A66-56A3-4039-9F1C-120A73486C97}" presName="level3hierChild" presStyleCnt="0"/>
      <dgm:spPr/>
    </dgm:pt>
    <dgm:pt modelId="{A0DD14B5-0F0E-47B5-9DC1-791DA15FD852}" type="pres">
      <dgm:prSet presAssocID="{B34FE106-6C4A-4D06-B88E-B1A3B894A2A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ECBF3FE-A59F-49C7-ABA4-A234077897B2}" type="pres">
      <dgm:prSet presAssocID="{B34FE106-6C4A-4D06-B88E-B1A3B894A2A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D448791-6ADF-4E5E-8A9B-C49215B31C6F}" type="pres">
      <dgm:prSet presAssocID="{0F23AB6E-7A4A-4A28-84C6-A5D2A2C077B6}" presName="root2" presStyleCnt="0"/>
      <dgm:spPr/>
    </dgm:pt>
    <dgm:pt modelId="{EB3E0FE8-EBB7-4924-90F9-4906DDF728C7}" type="pres">
      <dgm:prSet presAssocID="{0F23AB6E-7A4A-4A28-84C6-A5D2A2C077B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48499-57A0-492E-A16B-70C7B0A2BDEA}" type="pres">
      <dgm:prSet presAssocID="{0F23AB6E-7A4A-4A28-84C6-A5D2A2C077B6}" presName="level3hierChild" presStyleCnt="0"/>
      <dgm:spPr/>
    </dgm:pt>
    <dgm:pt modelId="{FC616052-DFD7-49A3-B656-A051CEBDB7C5}" type="pres">
      <dgm:prSet presAssocID="{53AD1778-A17F-45E3-89D4-E810D9B3E24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F8094C3-E2E8-4EFF-8284-0A6426588869}" type="pres">
      <dgm:prSet presAssocID="{53AD1778-A17F-45E3-89D4-E810D9B3E24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51E7B41-3B67-4471-A49E-33D980C38847}" type="pres">
      <dgm:prSet presAssocID="{BCEBE27D-01FF-4380-AD33-20BE7A6C2E58}" presName="root2" presStyleCnt="0"/>
      <dgm:spPr/>
    </dgm:pt>
    <dgm:pt modelId="{B8711FB2-698D-4DA7-AF51-8F187995B1A7}" type="pres">
      <dgm:prSet presAssocID="{BCEBE27D-01FF-4380-AD33-20BE7A6C2E5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BEA81A-DB01-446D-BF74-0CFA0FA1E864}" type="pres">
      <dgm:prSet presAssocID="{BCEBE27D-01FF-4380-AD33-20BE7A6C2E58}" presName="level3hierChild" presStyleCnt="0"/>
      <dgm:spPr/>
    </dgm:pt>
    <dgm:pt modelId="{E9D91E61-BC5C-45DF-8CEF-7AE98CC566A1}" type="pres">
      <dgm:prSet presAssocID="{56C61FAD-84B5-4E71-A25B-071C311AC3A6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0449C74-13E0-40CD-B203-EF13A928C2FB}" type="pres">
      <dgm:prSet presAssocID="{56C61FAD-84B5-4E71-A25B-071C311AC3A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035A539-DED8-4A4E-A772-A33F754FD490}" type="pres">
      <dgm:prSet presAssocID="{3122387D-913F-4120-94C1-5FF42B82C73A}" presName="root2" presStyleCnt="0"/>
      <dgm:spPr/>
    </dgm:pt>
    <dgm:pt modelId="{4BD4DC11-CD98-459F-A1CC-825D13F9B7C0}" type="pres">
      <dgm:prSet presAssocID="{3122387D-913F-4120-94C1-5FF42B82C73A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A3742F-4655-427A-8948-1E4076DE2D49}" type="pres">
      <dgm:prSet presAssocID="{3122387D-913F-4120-94C1-5FF42B82C73A}" presName="level3hierChild" presStyleCnt="0"/>
      <dgm:spPr/>
    </dgm:pt>
    <dgm:pt modelId="{FF645811-DE88-42B8-8079-A96ACC71EBE7}" type="pres">
      <dgm:prSet presAssocID="{F0090310-6203-437C-9CB8-CDB3DA6F874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391A6B3-7CDC-454A-82AC-F1CFB942E67A}" type="pres">
      <dgm:prSet presAssocID="{F0090310-6203-437C-9CB8-CDB3DA6F874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ABE57FC8-3B2D-4A04-A86A-7320EFF8214D}" type="pres">
      <dgm:prSet presAssocID="{B9FF497B-4B70-4D1E-AE9B-A10ADC16DE79}" presName="root2" presStyleCnt="0"/>
      <dgm:spPr/>
    </dgm:pt>
    <dgm:pt modelId="{3DC12A2C-F148-4F90-B4B2-E0B2C0FA28BE}" type="pres">
      <dgm:prSet presAssocID="{B9FF497B-4B70-4D1E-AE9B-A10ADC16DE7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F9A6B9-9E7D-4D02-AEB9-0EE0AFFFDD3D}" type="pres">
      <dgm:prSet presAssocID="{B9FF497B-4B70-4D1E-AE9B-A10ADC16DE79}" presName="level3hierChild" presStyleCnt="0"/>
      <dgm:spPr/>
    </dgm:pt>
    <dgm:pt modelId="{9A3ACE12-7A33-4F51-903A-6D082E5B42CA}" type="pres">
      <dgm:prSet presAssocID="{CB2730EF-7ACF-4E08-A571-A7BD15AEBE06}" presName="conn2-1" presStyleLbl="parChTrans1D3" presStyleIdx="2" presStyleCnt="3"/>
      <dgm:spPr/>
      <dgm:t>
        <a:bodyPr/>
        <a:lstStyle/>
        <a:p>
          <a:endParaRPr lang="de-DE"/>
        </a:p>
      </dgm:t>
    </dgm:pt>
    <dgm:pt modelId="{F94E756E-2BC0-4E78-A8A5-2604F69B17CC}" type="pres">
      <dgm:prSet presAssocID="{CB2730EF-7ACF-4E08-A571-A7BD15AEBE06}" presName="connTx" presStyleLbl="parChTrans1D3" presStyleIdx="2" presStyleCnt="3"/>
      <dgm:spPr/>
      <dgm:t>
        <a:bodyPr/>
        <a:lstStyle/>
        <a:p>
          <a:endParaRPr lang="de-DE"/>
        </a:p>
      </dgm:t>
    </dgm:pt>
    <dgm:pt modelId="{06A3BCFC-6C82-445C-9B23-4083E6872C42}" type="pres">
      <dgm:prSet presAssocID="{80B29291-D740-4DA1-95E7-AC1C3D909051}" presName="root2" presStyleCnt="0"/>
      <dgm:spPr/>
    </dgm:pt>
    <dgm:pt modelId="{9F6489F8-B00C-4833-BC0D-F0424CF77C1C}" type="pres">
      <dgm:prSet presAssocID="{80B29291-D740-4DA1-95E7-AC1C3D90905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951F4-0DC4-4456-B897-AC9FE5BDC945}" type="pres">
      <dgm:prSet presAssocID="{80B29291-D740-4DA1-95E7-AC1C3D909051}" presName="level3hierChild" presStyleCnt="0"/>
      <dgm:spPr/>
    </dgm:pt>
  </dgm:ptLst>
  <dgm:cxnLst>
    <dgm:cxn modelId="{9CCF4A49-4687-4AAA-B969-A0FD2E81EB27}" type="presOf" srcId="{F0090310-6203-437C-9CB8-CDB3DA6F8745}" destId="{FF645811-DE88-42B8-8079-A96ACC71EBE7}" srcOrd="0" destOrd="0" presId="urn:microsoft.com/office/officeart/2005/8/layout/hierarchy2"/>
    <dgm:cxn modelId="{D5A39D4E-B253-439F-A2A0-32FB9BB4CD19}" type="presOf" srcId="{80B29291-D740-4DA1-95E7-AC1C3D909051}" destId="{9F6489F8-B00C-4833-BC0D-F0424CF77C1C}" srcOrd="0" destOrd="0" presId="urn:microsoft.com/office/officeart/2005/8/layout/hierarchy2"/>
    <dgm:cxn modelId="{399AB563-D327-455A-B460-5DA1DFEFC4DE}" srcId="{BCEBE27D-01FF-4380-AD33-20BE7A6C2E58}" destId="{80B29291-D740-4DA1-95E7-AC1C3D909051}" srcOrd="2" destOrd="0" parTransId="{CB2730EF-7ACF-4E08-A571-A7BD15AEBE06}" sibTransId="{B5FA0238-90E0-429D-B556-A456E57B0C1E}"/>
    <dgm:cxn modelId="{263C539F-59A2-4181-AAA7-661BB8686DD1}" srcId="{BCEBE27D-01FF-4380-AD33-20BE7A6C2E58}" destId="{3122387D-913F-4120-94C1-5FF42B82C73A}" srcOrd="0" destOrd="0" parTransId="{56C61FAD-84B5-4E71-A25B-071C311AC3A6}" sibTransId="{A0A2A65C-8947-40A3-9405-B12CF54CE7E8}"/>
    <dgm:cxn modelId="{2FAC1537-50FB-4803-A795-717D0DD5AE45}" type="presOf" srcId="{39303A66-56A3-4039-9F1C-120A73486C97}" destId="{22225D79-883E-44E0-9ACE-97F05436A86B}" srcOrd="0" destOrd="0" presId="urn:microsoft.com/office/officeart/2005/8/layout/hierarchy2"/>
    <dgm:cxn modelId="{8828E726-3164-455E-87B2-E22CF62F5B23}" srcId="{D0D7A0B0-8EC3-45D6-B714-856F6527B9C3}" destId="{39303A66-56A3-4039-9F1C-120A73486C97}" srcOrd="0" destOrd="0" parTransId="{1BD117AB-9333-4147-8258-1E6FD59BA983}" sibTransId="{F196152A-23A0-40AB-B352-DFD0014FE29B}"/>
    <dgm:cxn modelId="{EB934EC8-96B1-44B1-99C3-306D87848FA2}" type="presOf" srcId="{0F23AB6E-7A4A-4A28-84C6-A5D2A2C077B6}" destId="{EB3E0FE8-EBB7-4924-90F9-4906DDF728C7}" srcOrd="0" destOrd="0" presId="urn:microsoft.com/office/officeart/2005/8/layout/hierarchy2"/>
    <dgm:cxn modelId="{6B5B1AE8-33B8-45FA-9C5C-C166D668D108}" type="presOf" srcId="{56C61FAD-84B5-4E71-A25B-071C311AC3A6}" destId="{E9D91E61-BC5C-45DF-8CEF-7AE98CC566A1}" srcOrd="0" destOrd="0" presId="urn:microsoft.com/office/officeart/2005/8/layout/hierarchy2"/>
    <dgm:cxn modelId="{448C80A6-B36C-4B97-8479-F895C99C1462}" srcId="{BCEBE27D-01FF-4380-AD33-20BE7A6C2E58}" destId="{B9FF497B-4B70-4D1E-AE9B-A10ADC16DE79}" srcOrd="1" destOrd="0" parTransId="{F0090310-6203-437C-9CB8-CDB3DA6F8745}" sibTransId="{7F9E0BCE-6180-4FFA-B26D-D5A6B4136D74}"/>
    <dgm:cxn modelId="{BA82898A-B056-4820-9971-3E2382196114}" srcId="{D0D7A0B0-8EC3-45D6-B714-856F6527B9C3}" destId="{0F23AB6E-7A4A-4A28-84C6-A5D2A2C077B6}" srcOrd="1" destOrd="0" parTransId="{B34FE106-6C4A-4D06-B88E-B1A3B894A2A9}" sibTransId="{36B81B19-4DF5-4F4C-B1A1-B88B981480B5}"/>
    <dgm:cxn modelId="{094CDD47-8FF8-4D0E-BBD9-49ABB8F1C48D}" type="presOf" srcId="{B9FF497B-4B70-4D1E-AE9B-A10ADC16DE79}" destId="{3DC12A2C-F148-4F90-B4B2-E0B2C0FA28BE}" srcOrd="0" destOrd="0" presId="urn:microsoft.com/office/officeart/2005/8/layout/hierarchy2"/>
    <dgm:cxn modelId="{164676D7-9F1A-4A50-B7DC-5BFD7FBB8003}" type="presOf" srcId="{D0D7A0B0-8EC3-45D6-B714-856F6527B9C3}" destId="{9A643BA1-4F90-4EF4-B27C-9F16291CAD10}" srcOrd="0" destOrd="0" presId="urn:microsoft.com/office/officeart/2005/8/layout/hierarchy2"/>
    <dgm:cxn modelId="{1E1FF867-3DC1-4049-B1E2-A94C7A2BF18E}" type="presOf" srcId="{1BD117AB-9333-4147-8258-1E6FD59BA983}" destId="{A72EDB55-6D08-46D4-8421-CE59D3D3377C}" srcOrd="0" destOrd="0" presId="urn:microsoft.com/office/officeart/2005/8/layout/hierarchy2"/>
    <dgm:cxn modelId="{80F06AFD-C359-4B64-B9CD-C25EA774C6A4}" type="presOf" srcId="{BCEBE27D-01FF-4380-AD33-20BE7A6C2E58}" destId="{B8711FB2-698D-4DA7-AF51-8F187995B1A7}" srcOrd="0" destOrd="0" presId="urn:microsoft.com/office/officeart/2005/8/layout/hierarchy2"/>
    <dgm:cxn modelId="{A477790E-C4CD-4A03-BF83-BDAA1E08CDED}" type="presOf" srcId="{B34FE106-6C4A-4D06-B88E-B1A3B894A2A9}" destId="{A0DD14B5-0F0E-47B5-9DC1-791DA15FD852}" srcOrd="0" destOrd="0" presId="urn:microsoft.com/office/officeart/2005/8/layout/hierarchy2"/>
    <dgm:cxn modelId="{024EE468-2FD5-40A6-B5A8-D1EAFE0BA383}" type="presOf" srcId="{B1689F0F-431E-497F-B553-6ED277EB722E}" destId="{20F105EC-8152-4995-9F78-DAF6816223E2}" srcOrd="0" destOrd="0" presId="urn:microsoft.com/office/officeart/2005/8/layout/hierarchy2"/>
    <dgm:cxn modelId="{3AB0DCAD-B510-48EA-8CF3-1D4F557C51CE}" type="presOf" srcId="{B34FE106-6C4A-4D06-B88E-B1A3B894A2A9}" destId="{0ECBF3FE-A59F-49C7-ABA4-A234077897B2}" srcOrd="1" destOrd="0" presId="urn:microsoft.com/office/officeart/2005/8/layout/hierarchy2"/>
    <dgm:cxn modelId="{128DFC9F-1BE2-47C1-AFEC-E63FB57B1E95}" type="presOf" srcId="{56C61FAD-84B5-4E71-A25B-071C311AC3A6}" destId="{B0449C74-13E0-40CD-B203-EF13A928C2FB}" srcOrd="1" destOrd="0" presId="urn:microsoft.com/office/officeart/2005/8/layout/hierarchy2"/>
    <dgm:cxn modelId="{EBE2D23F-0A0B-4A3F-9CA3-8B01D0A28E2F}" type="presOf" srcId="{F0090310-6203-437C-9CB8-CDB3DA6F8745}" destId="{3391A6B3-7CDC-454A-82AC-F1CFB942E67A}" srcOrd="1" destOrd="0" presId="urn:microsoft.com/office/officeart/2005/8/layout/hierarchy2"/>
    <dgm:cxn modelId="{7D24D549-8D43-47DA-A031-F7F8A90CDC59}" type="presOf" srcId="{53AD1778-A17F-45E3-89D4-E810D9B3E244}" destId="{DF8094C3-E2E8-4EFF-8284-0A6426588869}" srcOrd="1" destOrd="0" presId="urn:microsoft.com/office/officeart/2005/8/layout/hierarchy2"/>
    <dgm:cxn modelId="{0107DEDF-53FC-4A77-B47D-29F6A71F5946}" type="presOf" srcId="{CB2730EF-7ACF-4E08-A571-A7BD15AEBE06}" destId="{9A3ACE12-7A33-4F51-903A-6D082E5B42CA}" srcOrd="0" destOrd="0" presId="urn:microsoft.com/office/officeart/2005/8/layout/hierarchy2"/>
    <dgm:cxn modelId="{9EB6863B-3669-4F66-B4D9-216F80C3C382}" type="presOf" srcId="{CB2730EF-7ACF-4E08-A571-A7BD15AEBE06}" destId="{F94E756E-2BC0-4E78-A8A5-2604F69B17CC}" srcOrd="1" destOrd="0" presId="urn:microsoft.com/office/officeart/2005/8/layout/hierarchy2"/>
    <dgm:cxn modelId="{87547C3C-CD6F-4CD9-B019-69FB272AECD5}" type="presOf" srcId="{53AD1778-A17F-45E3-89D4-E810D9B3E244}" destId="{FC616052-DFD7-49A3-B656-A051CEBDB7C5}" srcOrd="0" destOrd="0" presId="urn:microsoft.com/office/officeart/2005/8/layout/hierarchy2"/>
    <dgm:cxn modelId="{1F79F3E6-B42C-4E20-B94C-9CA7FBB4C1A5}" type="presOf" srcId="{3122387D-913F-4120-94C1-5FF42B82C73A}" destId="{4BD4DC11-CD98-459F-A1CC-825D13F9B7C0}" srcOrd="0" destOrd="0" presId="urn:microsoft.com/office/officeart/2005/8/layout/hierarchy2"/>
    <dgm:cxn modelId="{254F1CEE-B7DA-45E6-B5AF-EDAF80C6FA18}" srcId="{B1689F0F-431E-497F-B553-6ED277EB722E}" destId="{D0D7A0B0-8EC3-45D6-B714-856F6527B9C3}" srcOrd="0" destOrd="0" parTransId="{4D5D9328-747E-4015-A316-DEA347BB8163}" sibTransId="{6FF57C80-05B9-46DC-8278-B6EEFB1EC496}"/>
    <dgm:cxn modelId="{24DFD3A0-71E3-4A1C-8B74-CA5BD4CCA1B3}" type="presOf" srcId="{1BD117AB-9333-4147-8258-1E6FD59BA983}" destId="{E3921A2A-6FA3-452A-A2A8-6403031C8DA1}" srcOrd="1" destOrd="0" presId="urn:microsoft.com/office/officeart/2005/8/layout/hierarchy2"/>
    <dgm:cxn modelId="{7EA89579-825C-463E-B2C8-3B39AB384841}" srcId="{D0D7A0B0-8EC3-45D6-B714-856F6527B9C3}" destId="{BCEBE27D-01FF-4380-AD33-20BE7A6C2E58}" srcOrd="2" destOrd="0" parTransId="{53AD1778-A17F-45E3-89D4-E810D9B3E244}" sibTransId="{8A8314E4-2A60-4E20-83C1-5A6416EF781C}"/>
    <dgm:cxn modelId="{F1511F01-057F-46C2-96E2-EEDF4A8298CC}" type="presParOf" srcId="{20F105EC-8152-4995-9F78-DAF6816223E2}" destId="{640A33E5-5FE0-4C63-B5DE-345740309A9B}" srcOrd="0" destOrd="0" presId="urn:microsoft.com/office/officeart/2005/8/layout/hierarchy2"/>
    <dgm:cxn modelId="{4DADBD3C-D7BE-492B-AB85-382EF2BEC9D1}" type="presParOf" srcId="{640A33E5-5FE0-4C63-B5DE-345740309A9B}" destId="{9A643BA1-4F90-4EF4-B27C-9F16291CAD10}" srcOrd="0" destOrd="0" presId="urn:microsoft.com/office/officeart/2005/8/layout/hierarchy2"/>
    <dgm:cxn modelId="{4EB1C189-CA3A-4B8E-A2D8-FE5938D8D11D}" type="presParOf" srcId="{640A33E5-5FE0-4C63-B5DE-345740309A9B}" destId="{061FCAC9-91BA-4C3A-9336-A76271867230}" srcOrd="1" destOrd="0" presId="urn:microsoft.com/office/officeart/2005/8/layout/hierarchy2"/>
    <dgm:cxn modelId="{B49274D1-89BB-4C6E-A9B5-41907F188CC2}" type="presParOf" srcId="{061FCAC9-91BA-4C3A-9336-A76271867230}" destId="{A72EDB55-6D08-46D4-8421-CE59D3D3377C}" srcOrd="0" destOrd="0" presId="urn:microsoft.com/office/officeart/2005/8/layout/hierarchy2"/>
    <dgm:cxn modelId="{E240CD20-971A-4AD5-8CBB-A805ACDF8038}" type="presParOf" srcId="{A72EDB55-6D08-46D4-8421-CE59D3D3377C}" destId="{E3921A2A-6FA3-452A-A2A8-6403031C8DA1}" srcOrd="0" destOrd="0" presId="urn:microsoft.com/office/officeart/2005/8/layout/hierarchy2"/>
    <dgm:cxn modelId="{BC877834-FAAE-49C2-9F43-24E8A44CF4B6}" type="presParOf" srcId="{061FCAC9-91BA-4C3A-9336-A76271867230}" destId="{EF44547F-DBDE-46B7-94B0-899DFEC068A0}" srcOrd="1" destOrd="0" presId="urn:microsoft.com/office/officeart/2005/8/layout/hierarchy2"/>
    <dgm:cxn modelId="{B3DAA38F-A9EE-4570-B7B6-7D4E6776DE6F}" type="presParOf" srcId="{EF44547F-DBDE-46B7-94B0-899DFEC068A0}" destId="{22225D79-883E-44E0-9ACE-97F05436A86B}" srcOrd="0" destOrd="0" presId="urn:microsoft.com/office/officeart/2005/8/layout/hierarchy2"/>
    <dgm:cxn modelId="{A4840894-1CC0-43D5-B89E-8F038459D5A3}" type="presParOf" srcId="{EF44547F-DBDE-46B7-94B0-899DFEC068A0}" destId="{2742AD90-955E-4779-98D6-CE376D4ED89F}" srcOrd="1" destOrd="0" presId="urn:microsoft.com/office/officeart/2005/8/layout/hierarchy2"/>
    <dgm:cxn modelId="{E2FB03B0-33DD-4D4B-96B7-20A4A7949FF7}" type="presParOf" srcId="{061FCAC9-91BA-4C3A-9336-A76271867230}" destId="{A0DD14B5-0F0E-47B5-9DC1-791DA15FD852}" srcOrd="2" destOrd="0" presId="urn:microsoft.com/office/officeart/2005/8/layout/hierarchy2"/>
    <dgm:cxn modelId="{743558C0-7BE9-46C2-BA15-39C46918000E}" type="presParOf" srcId="{A0DD14B5-0F0E-47B5-9DC1-791DA15FD852}" destId="{0ECBF3FE-A59F-49C7-ABA4-A234077897B2}" srcOrd="0" destOrd="0" presId="urn:microsoft.com/office/officeart/2005/8/layout/hierarchy2"/>
    <dgm:cxn modelId="{1A1114D8-484B-4812-831A-A920FD734D57}" type="presParOf" srcId="{061FCAC9-91BA-4C3A-9336-A76271867230}" destId="{BD448791-6ADF-4E5E-8A9B-C49215B31C6F}" srcOrd="3" destOrd="0" presId="urn:microsoft.com/office/officeart/2005/8/layout/hierarchy2"/>
    <dgm:cxn modelId="{9E26C4C3-23B3-4E9A-B97D-B902A8F46FE7}" type="presParOf" srcId="{BD448791-6ADF-4E5E-8A9B-C49215B31C6F}" destId="{EB3E0FE8-EBB7-4924-90F9-4906DDF728C7}" srcOrd="0" destOrd="0" presId="urn:microsoft.com/office/officeart/2005/8/layout/hierarchy2"/>
    <dgm:cxn modelId="{38344D8B-B758-4C4E-980C-81A5E9BF658B}" type="presParOf" srcId="{BD448791-6ADF-4E5E-8A9B-C49215B31C6F}" destId="{BAB48499-57A0-492E-A16B-70C7B0A2BDEA}" srcOrd="1" destOrd="0" presId="urn:microsoft.com/office/officeart/2005/8/layout/hierarchy2"/>
    <dgm:cxn modelId="{0D7AE767-C3D9-4F36-BF00-5AD7EE234294}" type="presParOf" srcId="{061FCAC9-91BA-4C3A-9336-A76271867230}" destId="{FC616052-DFD7-49A3-B656-A051CEBDB7C5}" srcOrd="4" destOrd="0" presId="urn:microsoft.com/office/officeart/2005/8/layout/hierarchy2"/>
    <dgm:cxn modelId="{79A38753-6720-4E3E-8AE8-22AFFA14B59B}" type="presParOf" srcId="{FC616052-DFD7-49A3-B656-A051CEBDB7C5}" destId="{DF8094C3-E2E8-4EFF-8284-0A6426588869}" srcOrd="0" destOrd="0" presId="urn:microsoft.com/office/officeart/2005/8/layout/hierarchy2"/>
    <dgm:cxn modelId="{952C11C2-65CD-44E6-8CC1-9862F917325B}" type="presParOf" srcId="{061FCAC9-91BA-4C3A-9336-A76271867230}" destId="{051E7B41-3B67-4471-A49E-33D980C38847}" srcOrd="5" destOrd="0" presId="urn:microsoft.com/office/officeart/2005/8/layout/hierarchy2"/>
    <dgm:cxn modelId="{B571F27B-C888-422F-BFFD-AA1B2092720B}" type="presParOf" srcId="{051E7B41-3B67-4471-A49E-33D980C38847}" destId="{B8711FB2-698D-4DA7-AF51-8F187995B1A7}" srcOrd="0" destOrd="0" presId="urn:microsoft.com/office/officeart/2005/8/layout/hierarchy2"/>
    <dgm:cxn modelId="{240C0D51-32B6-496B-9F27-7051E0A2B23B}" type="presParOf" srcId="{051E7B41-3B67-4471-A49E-33D980C38847}" destId="{4EBEA81A-DB01-446D-BF74-0CFA0FA1E864}" srcOrd="1" destOrd="0" presId="urn:microsoft.com/office/officeart/2005/8/layout/hierarchy2"/>
    <dgm:cxn modelId="{70EE2870-63BB-4EBA-B269-712E1E5ED2D2}" type="presParOf" srcId="{4EBEA81A-DB01-446D-BF74-0CFA0FA1E864}" destId="{E9D91E61-BC5C-45DF-8CEF-7AE98CC566A1}" srcOrd="0" destOrd="0" presId="urn:microsoft.com/office/officeart/2005/8/layout/hierarchy2"/>
    <dgm:cxn modelId="{42455F6D-88E6-4D6A-A391-05F11B495B5C}" type="presParOf" srcId="{E9D91E61-BC5C-45DF-8CEF-7AE98CC566A1}" destId="{B0449C74-13E0-40CD-B203-EF13A928C2FB}" srcOrd="0" destOrd="0" presId="urn:microsoft.com/office/officeart/2005/8/layout/hierarchy2"/>
    <dgm:cxn modelId="{885C5AB3-324B-4BE2-A47F-3742DCD856ED}" type="presParOf" srcId="{4EBEA81A-DB01-446D-BF74-0CFA0FA1E864}" destId="{2035A539-DED8-4A4E-A772-A33F754FD490}" srcOrd="1" destOrd="0" presId="urn:microsoft.com/office/officeart/2005/8/layout/hierarchy2"/>
    <dgm:cxn modelId="{24A9E827-9A3B-40CD-90FF-D5C00007DA63}" type="presParOf" srcId="{2035A539-DED8-4A4E-A772-A33F754FD490}" destId="{4BD4DC11-CD98-459F-A1CC-825D13F9B7C0}" srcOrd="0" destOrd="0" presId="urn:microsoft.com/office/officeart/2005/8/layout/hierarchy2"/>
    <dgm:cxn modelId="{7379962C-7C3E-4F89-A116-B987216A48EC}" type="presParOf" srcId="{2035A539-DED8-4A4E-A772-A33F754FD490}" destId="{DEA3742F-4655-427A-8948-1E4076DE2D49}" srcOrd="1" destOrd="0" presId="urn:microsoft.com/office/officeart/2005/8/layout/hierarchy2"/>
    <dgm:cxn modelId="{81D88D53-5880-4B1D-A615-76729DD62AD9}" type="presParOf" srcId="{4EBEA81A-DB01-446D-BF74-0CFA0FA1E864}" destId="{FF645811-DE88-42B8-8079-A96ACC71EBE7}" srcOrd="2" destOrd="0" presId="urn:microsoft.com/office/officeart/2005/8/layout/hierarchy2"/>
    <dgm:cxn modelId="{640C3031-AB1F-4BD8-AC66-BB199EF9E035}" type="presParOf" srcId="{FF645811-DE88-42B8-8079-A96ACC71EBE7}" destId="{3391A6B3-7CDC-454A-82AC-F1CFB942E67A}" srcOrd="0" destOrd="0" presId="urn:microsoft.com/office/officeart/2005/8/layout/hierarchy2"/>
    <dgm:cxn modelId="{D58BB09A-9281-42F2-8013-6B2253494457}" type="presParOf" srcId="{4EBEA81A-DB01-446D-BF74-0CFA0FA1E864}" destId="{ABE57FC8-3B2D-4A04-A86A-7320EFF8214D}" srcOrd="3" destOrd="0" presId="urn:microsoft.com/office/officeart/2005/8/layout/hierarchy2"/>
    <dgm:cxn modelId="{C5CE0E31-22C5-4D68-9FE6-294A62DF53C9}" type="presParOf" srcId="{ABE57FC8-3B2D-4A04-A86A-7320EFF8214D}" destId="{3DC12A2C-F148-4F90-B4B2-E0B2C0FA28BE}" srcOrd="0" destOrd="0" presId="urn:microsoft.com/office/officeart/2005/8/layout/hierarchy2"/>
    <dgm:cxn modelId="{394EBCED-443E-4A18-9E5C-D502938652EB}" type="presParOf" srcId="{ABE57FC8-3B2D-4A04-A86A-7320EFF8214D}" destId="{F3F9A6B9-9E7D-4D02-AEB9-0EE0AFFFDD3D}" srcOrd="1" destOrd="0" presId="urn:microsoft.com/office/officeart/2005/8/layout/hierarchy2"/>
    <dgm:cxn modelId="{F54AAA79-4CC4-4F38-B116-C08D974116A6}" type="presParOf" srcId="{4EBEA81A-DB01-446D-BF74-0CFA0FA1E864}" destId="{9A3ACE12-7A33-4F51-903A-6D082E5B42CA}" srcOrd="4" destOrd="0" presId="urn:microsoft.com/office/officeart/2005/8/layout/hierarchy2"/>
    <dgm:cxn modelId="{25465467-6910-4CAF-99BC-3BD7D4E78B44}" type="presParOf" srcId="{9A3ACE12-7A33-4F51-903A-6D082E5B42CA}" destId="{F94E756E-2BC0-4E78-A8A5-2604F69B17CC}" srcOrd="0" destOrd="0" presId="urn:microsoft.com/office/officeart/2005/8/layout/hierarchy2"/>
    <dgm:cxn modelId="{874D6E9E-FBE7-4803-978B-10AE5C6B6967}" type="presParOf" srcId="{4EBEA81A-DB01-446D-BF74-0CFA0FA1E864}" destId="{06A3BCFC-6C82-445C-9B23-4083E6872C42}" srcOrd="5" destOrd="0" presId="urn:microsoft.com/office/officeart/2005/8/layout/hierarchy2"/>
    <dgm:cxn modelId="{34A1581C-578E-4E7A-9A30-352688034BDC}" type="presParOf" srcId="{06A3BCFC-6C82-445C-9B23-4083E6872C42}" destId="{9F6489F8-B00C-4833-BC0D-F0424CF77C1C}" srcOrd="0" destOrd="0" presId="urn:microsoft.com/office/officeart/2005/8/layout/hierarchy2"/>
    <dgm:cxn modelId="{D31B2B72-E8A3-49EE-B8C4-BB3D9053C70E}" type="presParOf" srcId="{06A3BCFC-6C82-445C-9B23-4083E6872C42}" destId="{DC5951F4-0DC4-4456-B897-AC9FE5BDC94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C4254-54C0-40DF-AC48-C31D171DAD2A}">
      <dsp:nvSpPr>
        <dsp:cNvPr id="0" name=""/>
        <dsp:cNvSpPr/>
      </dsp:nvSpPr>
      <dsp:spPr>
        <a:xfrm>
          <a:off x="914400" y="0"/>
          <a:ext cx="609600" cy="599270"/>
        </a:xfrm>
        <a:prstGeom prst="trapezoid">
          <a:avLst>
            <a:gd name="adj" fmla="val 508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</a:t>
          </a:r>
          <a:endParaRPr lang="en-US" sz="1600" kern="1200" dirty="0"/>
        </a:p>
      </dsp:txBody>
      <dsp:txXfrm>
        <a:off x="914400" y="0"/>
        <a:ext cx="609600" cy="599270"/>
      </dsp:txXfrm>
    </dsp:sp>
    <dsp:sp modelId="{CD998F3F-BAC2-4E4C-A3C5-4BED4AA78DB9}">
      <dsp:nvSpPr>
        <dsp:cNvPr id="0" name=""/>
        <dsp:cNvSpPr/>
      </dsp:nvSpPr>
      <dsp:spPr>
        <a:xfrm>
          <a:off x="609599" y="599270"/>
          <a:ext cx="1219200" cy="599270"/>
        </a:xfrm>
        <a:prstGeom prst="trapezoid">
          <a:avLst>
            <a:gd name="adj" fmla="val 508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Program</a:t>
          </a:r>
          <a:endParaRPr lang="en-US" sz="1600" kern="1200" dirty="0"/>
        </a:p>
      </dsp:txBody>
      <dsp:txXfrm>
        <a:off x="822959" y="599270"/>
        <a:ext cx="792480" cy="599270"/>
      </dsp:txXfrm>
    </dsp:sp>
    <dsp:sp modelId="{6197C3AB-3214-4DA6-9C76-360CE9FBDB04}">
      <dsp:nvSpPr>
        <dsp:cNvPr id="0" name=""/>
        <dsp:cNvSpPr/>
      </dsp:nvSpPr>
      <dsp:spPr>
        <a:xfrm>
          <a:off x="304799" y="1198540"/>
          <a:ext cx="1828800" cy="599270"/>
        </a:xfrm>
        <a:prstGeom prst="trapezoid">
          <a:avLst>
            <a:gd name="adj" fmla="val 508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API (X3DOM, </a:t>
          </a:r>
          <a:r>
            <a:rPr lang="en-US" sz="1600" kern="1200" dirty="0" err="1" smtClean="0"/>
            <a:t>Threejs</a:t>
          </a:r>
          <a:r>
            <a:rPr lang="en-US" sz="1600" kern="1200" dirty="0" smtClean="0"/>
            <a:t> …)</a:t>
          </a:r>
          <a:endParaRPr lang="en-US" sz="1600" kern="1200" dirty="0"/>
        </a:p>
      </dsp:txBody>
      <dsp:txXfrm>
        <a:off x="624839" y="1198540"/>
        <a:ext cx="1188720" cy="599270"/>
      </dsp:txXfrm>
    </dsp:sp>
    <dsp:sp modelId="{984DB08D-3069-4EDE-9A6A-036D7DAF4BBE}">
      <dsp:nvSpPr>
        <dsp:cNvPr id="0" name=""/>
        <dsp:cNvSpPr/>
      </dsp:nvSpPr>
      <dsp:spPr>
        <a:xfrm>
          <a:off x="0" y="1797811"/>
          <a:ext cx="2438400" cy="599270"/>
        </a:xfrm>
        <a:prstGeom prst="trapezoid">
          <a:avLst>
            <a:gd name="adj" fmla="val 508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Browser (</a:t>
          </a:r>
          <a:r>
            <a:rPr lang="en-US" sz="1600" b="1" kern="1200" dirty="0" smtClean="0">
              <a:solidFill>
                <a:schemeClr val="bg1"/>
              </a:solidFill>
            </a:rPr>
            <a:t>OpenGL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426719" y="1797811"/>
        <a:ext cx="1584960" cy="599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36FF-E574-4CFF-9A18-73FB55A6F6CC}">
      <dsp:nvSpPr>
        <dsp:cNvPr id="0" name=""/>
        <dsp:cNvSpPr/>
      </dsp:nvSpPr>
      <dsp:spPr>
        <a:xfrm>
          <a:off x="152403" y="0"/>
          <a:ext cx="2666993" cy="2630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3D Imaging (and manufacturing)</a:t>
          </a:r>
          <a:endParaRPr lang="en-US" sz="900" kern="1200" dirty="0"/>
        </a:p>
      </dsp:txBody>
      <dsp:txXfrm>
        <a:off x="1019842" y="131526"/>
        <a:ext cx="932114" cy="394580"/>
      </dsp:txXfrm>
    </dsp:sp>
    <dsp:sp modelId="{CC94D1FF-F416-42D0-8659-EE9632C619CA}">
      <dsp:nvSpPr>
        <dsp:cNvPr id="0" name=""/>
        <dsp:cNvSpPr/>
      </dsp:nvSpPr>
      <dsp:spPr>
        <a:xfrm>
          <a:off x="457197" y="685801"/>
          <a:ext cx="2057404" cy="194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3D Analysis</a:t>
          </a:r>
          <a:endParaRPr lang="en-US" sz="900" kern="1200" dirty="0"/>
        </a:p>
      </dsp:txBody>
      <dsp:txXfrm>
        <a:off x="1006524" y="807242"/>
        <a:ext cx="958750" cy="364324"/>
      </dsp:txXfrm>
    </dsp:sp>
    <dsp:sp modelId="{88452597-7E2A-4684-9463-2874FF5190A7}">
      <dsp:nvSpPr>
        <dsp:cNvPr id="0" name=""/>
        <dsp:cNvSpPr/>
      </dsp:nvSpPr>
      <dsp:spPr>
        <a:xfrm>
          <a:off x="746479" y="1447800"/>
          <a:ext cx="1447800" cy="144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3D Visualization</a:t>
          </a:r>
          <a:endParaRPr lang="en-US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504" y="1809750"/>
        <a:ext cx="1023749" cy="723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43BA1-4F90-4EF4-B27C-9F16291CAD10}">
      <dsp:nvSpPr>
        <dsp:cNvPr id="0" name=""/>
        <dsp:cNvSpPr/>
      </dsp:nvSpPr>
      <dsp:spPr>
        <a:xfrm>
          <a:off x="692" y="576207"/>
          <a:ext cx="841846" cy="420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Volume data</a:t>
          </a:r>
          <a:endParaRPr lang="en-US" sz="1200" kern="1200" dirty="0"/>
        </a:p>
      </dsp:txBody>
      <dsp:txXfrm>
        <a:off x="13020" y="588535"/>
        <a:ext cx="817190" cy="396267"/>
      </dsp:txXfrm>
    </dsp:sp>
    <dsp:sp modelId="{A72EDB55-6D08-46D4-8421-CE59D3D3377C}">
      <dsp:nvSpPr>
        <dsp:cNvPr id="0" name=""/>
        <dsp:cNvSpPr/>
      </dsp:nvSpPr>
      <dsp:spPr>
        <a:xfrm rot="18289469">
          <a:off x="716073" y="526225"/>
          <a:ext cx="58966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589668" y="18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96165" y="529896"/>
        <a:ext cx="29483" cy="29483"/>
      </dsp:txXfrm>
    </dsp:sp>
    <dsp:sp modelId="{22225D79-883E-44E0-9ACE-97F05436A86B}">
      <dsp:nvSpPr>
        <dsp:cNvPr id="0" name=""/>
        <dsp:cNvSpPr/>
      </dsp:nvSpPr>
      <dsp:spPr>
        <a:xfrm>
          <a:off x="1179276" y="92146"/>
          <a:ext cx="841846" cy="420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Isosurfaces</a:t>
          </a:r>
          <a:endParaRPr lang="en-US" sz="1200" kern="1200" dirty="0"/>
        </a:p>
      </dsp:txBody>
      <dsp:txXfrm>
        <a:off x="1191604" y="104474"/>
        <a:ext cx="817190" cy="396267"/>
      </dsp:txXfrm>
    </dsp:sp>
    <dsp:sp modelId="{A0DD14B5-0F0E-47B5-9DC1-791DA15FD852}">
      <dsp:nvSpPr>
        <dsp:cNvPr id="0" name=""/>
        <dsp:cNvSpPr/>
      </dsp:nvSpPr>
      <dsp:spPr>
        <a:xfrm>
          <a:off x="842538" y="768256"/>
          <a:ext cx="33673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336738" y="18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02489" y="778250"/>
        <a:ext cx="16836" cy="16836"/>
      </dsp:txXfrm>
    </dsp:sp>
    <dsp:sp modelId="{EB3E0FE8-EBB7-4924-90F9-4906DDF728C7}">
      <dsp:nvSpPr>
        <dsp:cNvPr id="0" name=""/>
        <dsp:cNvSpPr/>
      </dsp:nvSpPr>
      <dsp:spPr>
        <a:xfrm>
          <a:off x="1179276" y="576207"/>
          <a:ext cx="841846" cy="420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Segments</a:t>
          </a:r>
          <a:endParaRPr lang="en-US" sz="1200" kern="1200" dirty="0"/>
        </a:p>
      </dsp:txBody>
      <dsp:txXfrm>
        <a:off x="1191604" y="588535"/>
        <a:ext cx="817190" cy="396267"/>
      </dsp:txXfrm>
    </dsp:sp>
    <dsp:sp modelId="{FC616052-DFD7-49A3-B656-A051CEBDB7C5}">
      <dsp:nvSpPr>
        <dsp:cNvPr id="0" name=""/>
        <dsp:cNvSpPr/>
      </dsp:nvSpPr>
      <dsp:spPr>
        <a:xfrm rot="3310531">
          <a:off x="716073" y="1010286"/>
          <a:ext cx="58966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589668" y="18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96165" y="1013958"/>
        <a:ext cx="29483" cy="29483"/>
      </dsp:txXfrm>
    </dsp:sp>
    <dsp:sp modelId="{B8711FB2-698D-4DA7-AF51-8F187995B1A7}">
      <dsp:nvSpPr>
        <dsp:cNvPr id="0" name=""/>
        <dsp:cNvSpPr/>
      </dsp:nvSpPr>
      <dsp:spPr>
        <a:xfrm>
          <a:off x="1179276" y="1060269"/>
          <a:ext cx="841846" cy="420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Sections</a:t>
          </a:r>
          <a:endParaRPr lang="en-US" sz="1200" kern="1200" dirty="0"/>
        </a:p>
      </dsp:txBody>
      <dsp:txXfrm>
        <a:off x="1191604" y="1072597"/>
        <a:ext cx="817190" cy="396267"/>
      </dsp:txXfrm>
    </dsp:sp>
    <dsp:sp modelId="{E9D91E61-BC5C-45DF-8CEF-7AE98CC566A1}">
      <dsp:nvSpPr>
        <dsp:cNvPr id="0" name=""/>
        <dsp:cNvSpPr/>
      </dsp:nvSpPr>
      <dsp:spPr>
        <a:xfrm rot="18289469">
          <a:off x="1894658" y="1010286"/>
          <a:ext cx="58966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589668" y="184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4750" y="1013958"/>
        <a:ext cx="29483" cy="29483"/>
      </dsp:txXfrm>
    </dsp:sp>
    <dsp:sp modelId="{4BD4DC11-CD98-459F-A1CC-825D13F9B7C0}">
      <dsp:nvSpPr>
        <dsp:cNvPr id="0" name=""/>
        <dsp:cNvSpPr/>
      </dsp:nvSpPr>
      <dsp:spPr>
        <a:xfrm>
          <a:off x="2357861" y="576207"/>
          <a:ext cx="841846" cy="420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Planar</a:t>
          </a:r>
          <a:endParaRPr lang="en-US" sz="1200" kern="1200" dirty="0"/>
        </a:p>
      </dsp:txBody>
      <dsp:txXfrm>
        <a:off x="2370189" y="588535"/>
        <a:ext cx="817190" cy="396267"/>
      </dsp:txXfrm>
    </dsp:sp>
    <dsp:sp modelId="{FF645811-DE88-42B8-8079-A96ACC71EBE7}">
      <dsp:nvSpPr>
        <dsp:cNvPr id="0" name=""/>
        <dsp:cNvSpPr/>
      </dsp:nvSpPr>
      <dsp:spPr>
        <a:xfrm>
          <a:off x="2021123" y="1252317"/>
          <a:ext cx="33673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336738" y="184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1073" y="1262312"/>
        <a:ext cx="16836" cy="16836"/>
      </dsp:txXfrm>
    </dsp:sp>
    <dsp:sp modelId="{3DC12A2C-F148-4F90-B4B2-E0B2C0FA28BE}">
      <dsp:nvSpPr>
        <dsp:cNvPr id="0" name=""/>
        <dsp:cNvSpPr/>
      </dsp:nvSpPr>
      <dsp:spPr>
        <a:xfrm>
          <a:off x="2357861" y="1060269"/>
          <a:ext cx="841846" cy="420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hlinkClick xmlns:r="http://schemas.openxmlformats.org/officeDocument/2006/relationships" r:id="rId1"/>
            </a:rPr>
            <a:t>Spherical</a:t>
          </a:r>
          <a:endParaRPr lang="en-US" sz="1200" kern="1200" dirty="0"/>
        </a:p>
      </dsp:txBody>
      <dsp:txXfrm>
        <a:off x="2370189" y="1072597"/>
        <a:ext cx="817190" cy="396267"/>
      </dsp:txXfrm>
    </dsp:sp>
    <dsp:sp modelId="{9A3ACE12-7A33-4F51-903A-6D082E5B42CA}">
      <dsp:nvSpPr>
        <dsp:cNvPr id="0" name=""/>
        <dsp:cNvSpPr/>
      </dsp:nvSpPr>
      <dsp:spPr>
        <a:xfrm rot="3310531">
          <a:off x="1894658" y="1494348"/>
          <a:ext cx="58966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589668" y="184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4750" y="1498019"/>
        <a:ext cx="29483" cy="29483"/>
      </dsp:txXfrm>
    </dsp:sp>
    <dsp:sp modelId="{9F6489F8-B00C-4833-BC0D-F0424CF77C1C}">
      <dsp:nvSpPr>
        <dsp:cNvPr id="0" name=""/>
        <dsp:cNvSpPr/>
      </dsp:nvSpPr>
      <dsp:spPr>
        <a:xfrm>
          <a:off x="2357861" y="1544330"/>
          <a:ext cx="841846" cy="420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Application-specific</a:t>
          </a:r>
          <a:endParaRPr lang="en-US" sz="1200" kern="1200" dirty="0"/>
        </a:p>
      </dsp:txBody>
      <dsp:txXfrm>
        <a:off x="2370189" y="1556658"/>
        <a:ext cx="817190" cy="396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F3B81-D871-4BDE-B970-B9152D6662EA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CE078-E409-411D-9245-38DC2220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0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9A9EE-0C4D-4F3C-BD1D-50E53E9A0C97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136E-33A6-4F9D-8AE1-B3A994D1D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8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8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8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8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hreejs.org/" TargetMode="External"/><Relationship Id="rId13" Type="http://schemas.openxmlformats.org/officeDocument/2006/relationships/hyperlink" Target="http://www.mathworks.com/products/matlab" TargetMode="External"/><Relationship Id="rId3" Type="http://schemas.openxmlformats.org/officeDocument/2006/relationships/hyperlink" Target="http://fiji.sc/Fiji" TargetMode="External"/><Relationship Id="rId7" Type="http://schemas.openxmlformats.org/officeDocument/2006/relationships/hyperlink" Target="http://www.x3dom.org/" TargetMode="External"/><Relationship Id="rId12" Type="http://schemas.openxmlformats.org/officeDocument/2006/relationships/hyperlink" Target="http://viperdb.scripps.edu/" TargetMode="External"/><Relationship Id="rId2" Type="http://schemas.openxmlformats.org/officeDocument/2006/relationships/hyperlink" Target="http://imagej.nih.gov/ij/" TargetMode="External"/><Relationship Id="rId16" Type="http://schemas.openxmlformats.org/officeDocument/2006/relationships/hyperlink" Target="http://www.zmbh.uni-heidelberg.de/Central_Services/Imaging_Facility/data_analys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gl.ucsf.edu/chimera/related/related.html" TargetMode="External"/><Relationship Id="rId11" Type="http://schemas.openxmlformats.org/officeDocument/2006/relationships/hyperlink" Target="https://www.ebi.ac.uk/pdbe/emdb/" TargetMode="External"/><Relationship Id="rId5" Type="http://schemas.openxmlformats.org/officeDocument/2006/relationships/hyperlink" Target="http://www.cgl.ucsf.edu/chimera/docs/UsersGuide/raytracing.html" TargetMode="External"/><Relationship Id="rId15" Type="http://schemas.openxmlformats.org/officeDocument/2006/relationships/hyperlink" Target="http://www.zmbh.uni-heidelberg.de/Central_Services/Imaging_Facility/contact.html" TargetMode="External"/><Relationship Id="rId10" Type="http://schemas.openxmlformats.org/officeDocument/2006/relationships/hyperlink" Target="http://eds.bmc.uu.se/eds/" TargetMode="External"/><Relationship Id="rId4" Type="http://schemas.openxmlformats.org/officeDocument/2006/relationships/hyperlink" Target="http://www.cgl.ucsf.edu/chimera/" TargetMode="External"/><Relationship Id="rId9" Type="http://schemas.openxmlformats.org/officeDocument/2006/relationships/hyperlink" Target="http://www.rcsb.org/pdb/home/home.do" TargetMode="External"/><Relationship Id="rId14" Type="http://schemas.openxmlformats.org/officeDocument/2006/relationships/hyperlink" Target="https://products.office.com/en-us/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mbh.uni-heidelberg.de/Central_Services/Imaging_Facility/contact.html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://www.zmbh.uni-heidelberg.de/Central_Services/Imaging_Facility/datasheets/Short%20description%20Leica%20TCS%20SP5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0.png"/><Relationship Id="rId5" Type="http://schemas.openxmlformats.org/officeDocument/2006/relationships/image" Target="../media/image13.png"/><Relationship Id="rId10" Type="http://schemas.openxmlformats.org/officeDocument/2006/relationships/image" Target="../media/image90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ximum_intensity_projec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www.cgl.ucsf.edu/chimera/docs/ContributedSoftware/volumeviewer/volumeviewer.html#solid-opt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3dviewer.neurofly.de/" TargetMode="External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mbh.uni-heidelberg.de/Central_Services/Imaging_Facility/IJMacros/3DPatternGenerate.ijm" TargetMode="External"/><Relationship Id="rId5" Type="http://schemas.openxmlformats.org/officeDocument/2006/relationships/hyperlink" Target="http://fiji.sc/TransformJ" TargetMode="External"/><Relationship Id="rId4" Type="http://schemas.openxmlformats.org/officeDocument/2006/relationships/hyperlink" Target="http://www.zmbh.uni-heidelberg.de/Central_Services/Imaging_Facility/IJMacros/3DRenderer.ij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3D_scanne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tomic_force_microscop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mbh.uni-heidelberg.de/Central_Services/Imaging_Facility/IJMacros/3DPatternGenerate.ij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en.wikipedia.org/wiki/Universal_3D" TargetMode="External"/><Relationship Id="rId4" Type="http://schemas.openxmlformats.org/officeDocument/2006/relationships/hyperlink" Target="https://www.urz.uni-heidelberg.de/service-katalog/druckservice/3d-druckservic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en.wikipedia.org/wiki/Four-dimensional_spac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hyperlink" Target="https://en.wikipedia.org/wiki/Quenching_(fluorescence)#Static_quenching" TargetMode="External"/><Relationship Id="rId7" Type="http://schemas.openxmlformats.org/officeDocument/2006/relationships/hyperlink" Target="http://www.povray.org/" TargetMode="External"/><Relationship Id="rId2" Type="http://schemas.openxmlformats.org/officeDocument/2006/relationships/hyperlink" Target="http://goldbook.iupac.org/Q0500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://www.zmbh.uni-heidelberg.de/Central_Services/Imaging_Facility/datasheets/Short%20description%20Leica%20TCS%20SP5.pdf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zmbh.uni-heidelberg.de/Central_Services/Imaging_Facility/contact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hyperlink" Target="https://www.mozilla.org/en-US/firefox/new/" TargetMode="External"/><Relationship Id="rId18" Type="http://schemas.openxmlformats.org/officeDocument/2006/relationships/hyperlink" Target="https://en.wikipedia.org/wiki/NoScript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://imagej.nih.gov/ij/" TargetMode="External"/><Relationship Id="rId12" Type="http://schemas.openxmlformats.org/officeDocument/2006/relationships/image" Target="../media/image26.png"/><Relationship Id="rId17" Type="http://schemas.openxmlformats.org/officeDocument/2006/relationships/hyperlink" Target="https://en.wikipedia.org/wiki/JavaScript#Security" TargetMode="External"/><Relationship Id="rId2" Type="http://schemas.openxmlformats.org/officeDocument/2006/relationships/hyperlink" Target="http://threejs.org/" TargetMode="External"/><Relationship Id="rId16" Type="http://schemas.openxmlformats.org/officeDocument/2006/relationships/hyperlink" Target="http://www.pcworld.com/article/2899952/all-major-browsers-hacked-at-pwn2own-contes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://www.x3dom.org/" TargetMode="External"/><Relationship Id="rId5" Type="http://schemas.openxmlformats.org/officeDocument/2006/relationships/image" Target="../media/image9.jpeg"/><Relationship Id="rId15" Type="http://schemas.openxmlformats.org/officeDocument/2006/relationships/hyperlink" Target="http://cvssp.org/projects/4d/webGL/Sequence.html?char=Fashion1&amp;seq=Walk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hyperlink" Target="http://www.cgl.ucsf.edu/chimera/" TargetMode="External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2" Type="http://schemas.openxmlformats.org/officeDocument/2006/relationships/hyperlink" Target="http://examples.x3dom.org/volren/volrenOpacityTestTF_aorta.x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hyperlink" Target="https://en.wikipedia.org/wiki/File:Linux_kernel_and_OpenGL_video_games.svg" TargetMode="External"/><Relationship Id="rId5" Type="http://schemas.openxmlformats.org/officeDocument/2006/relationships/hyperlink" Target="http://x3dom.org/download/dev/x3dom-full.js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farpour.a.j@ieee.org" TargetMode="External"/><Relationship Id="rId2" Type="http://schemas.openxmlformats.org/officeDocument/2006/relationships/hyperlink" Target="http://www.hbigs.uni-heidelberg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hreejs.org/examples/#webgl_loader_st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threejs.org/examples/#webgl_loader_obj_mt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cgl.ucsf.edu/chimera/ImageGallery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3dom.org/examples/" TargetMode="External"/><Relationship Id="rId5" Type="http://schemas.openxmlformats.org/officeDocument/2006/relationships/hyperlink" Target="http://threejs.org/" TargetMode="External"/><Relationship Id="rId4" Type="http://schemas.openxmlformats.org/officeDocument/2006/relationships/hyperlink" Target="http://www.cgl.ucsf.edu/chimera/animations/animations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pectrum.ieee.org/consumer-electronics/portable-devices/the-reallife-dangers-of-augmented-realit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cholar.google.de/scholar?hl=en&amp;as_sdt=0,5&amp;sciodt=0,5&amp;cites=18382506658143227381&amp;scipsc=&amp;q=&amp;scisbd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eds.bmc.uu.se/eds/" TargetMode="External"/><Relationship Id="rId13" Type="http://schemas.openxmlformats.org/officeDocument/2006/relationships/hyperlink" Target="http://www.emdatabank.org/index.html" TargetMode="External"/><Relationship Id="rId3" Type="http://schemas.openxmlformats.org/officeDocument/2006/relationships/hyperlink" Target="http://www.ccp4.ac.uk/MG/ccp4mg_help/surfaces.html#theory" TargetMode="External"/><Relationship Id="rId7" Type="http://schemas.openxmlformats.org/officeDocument/2006/relationships/hyperlink" Target="http://it.iucr.org/" TargetMode="External"/><Relationship Id="rId12" Type="http://schemas.openxmlformats.org/officeDocument/2006/relationships/hyperlink" Target="http://xds.mpimf-heidelberg.mpg.de/" TargetMode="External"/><Relationship Id="rId2" Type="http://schemas.openxmlformats.org/officeDocument/2006/relationships/hyperlink" Target="http://www.rcsb.org/pdb/staticHelp.do?p=help/advancedsearch/pdbIDs.html" TargetMode="Externa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cosahedral_symmetry" TargetMode="External"/><Relationship Id="rId11" Type="http://schemas.openxmlformats.org/officeDocument/2006/relationships/hyperlink" Target="http://www.ccp4.ac.uk/" TargetMode="External"/><Relationship Id="rId5" Type="http://schemas.openxmlformats.org/officeDocument/2006/relationships/hyperlink" Target="http://viperdb.scripps.edu/" TargetMode="External"/><Relationship Id="rId15" Type="http://schemas.openxmlformats.org/officeDocument/2006/relationships/hyperlink" Target="http://blake.bcm.edu/emanwiki/EMAN2/Tutorials" TargetMode="External"/><Relationship Id="rId10" Type="http://schemas.openxmlformats.org/officeDocument/2006/relationships/hyperlink" Target="http://www.cgl.ucsf.edu/chimera/" TargetMode="External"/><Relationship Id="rId4" Type="http://schemas.openxmlformats.org/officeDocument/2006/relationships/hyperlink" Target="http://www.sciencedirect.com/science/article/pii/S096921261000184X?np=y" TargetMode="External"/><Relationship Id="rId9" Type="http://schemas.openxmlformats.org/officeDocument/2006/relationships/hyperlink" Target="http://www.rcsb.org/pdb/home/home.do" TargetMode="External"/><Relationship Id="rId14" Type="http://schemas.openxmlformats.org/officeDocument/2006/relationships/hyperlink" Target="http://franklab.cpmc.columbia.edu/franklab/research/software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gl.ucsf.edu/chimera/current/docs/UsersGuide/frametut.html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www.cgl.ucsf.edu/chimera/docs/ContributedSoftware/volumeviewer/framevolumeviewer.html" TargetMode="External"/><Relationship Id="rId2" Type="http://schemas.openxmlformats.org/officeDocument/2006/relationships/hyperlink" Target="http://www.cgl.ucsf.edu/chimera/doc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gl.ucsf.edu/chimera/docs/UsersGuide/mouse.html" TargetMode="External"/><Relationship Id="rId11" Type="http://schemas.openxmlformats.org/officeDocument/2006/relationships/hyperlink" Target="http://www.cgl.ucsf.edu/chimera/docs/ContributedSoftware/volseries/volseries.html" TargetMode="External"/><Relationship Id="rId5" Type="http://schemas.openxmlformats.org/officeDocument/2006/relationships/hyperlink" Target="http://www.cgl.ucsf.edu/chimera/current/docs/UsersGuide/midas/export.html" TargetMode="External"/><Relationship Id="rId10" Type="http://schemas.openxmlformats.org/officeDocument/2006/relationships/hyperlink" Target="http://www.cgl.ucsf.edu/chimera/docs/UsersGuide/raytracing.html" TargetMode="External"/><Relationship Id="rId4" Type="http://schemas.openxmlformats.org/officeDocument/2006/relationships/hyperlink" Target="http://www.cgl.ucsf.edu/chimera/docs/UsersGuide/filetypes.html" TargetMode="External"/><Relationship Id="rId9" Type="http://schemas.openxmlformats.org/officeDocument/2006/relationships/hyperlink" Target="https://www.cgl.ucsf.edu/chimera/docs/ProgrammersGuide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vray.org/" TargetMode="External"/><Relationship Id="rId3" Type="http://schemas.openxmlformats.org/officeDocument/2006/relationships/hyperlink" Target="http://pdbj.org/emnavi/emnavi_detail.php?id=5206" TargetMode="External"/><Relationship Id="rId7" Type="http://schemas.openxmlformats.org/officeDocument/2006/relationships/hyperlink" Target="http://www.web3d.org/documents/specifications/19775-1/V3.3/Part01/components/volume.html#DataRepresentation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exture_atlas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://www.cgl.ucsf.edu/chimera/" TargetMode="External"/><Relationship Id="rId4" Type="http://schemas.openxmlformats.org/officeDocument/2006/relationships/hyperlink" Target="http://eds.bmc.uu.se/cgi-bin/eds/uusfs?pdbCode=4tx2" TargetMode="External"/><Relationship Id="rId9" Type="http://schemas.openxmlformats.org/officeDocument/2006/relationships/hyperlink" Target="https://en.wikipedia.org/wiki/Epsilon_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jes.de/news-presse/uebersicht/13-pressemitteilungen/116-3d-drucker-von-katjes.html" TargetMode="External"/><Relationship Id="rId2" Type="http://schemas.openxmlformats.org/officeDocument/2006/relationships/hyperlink" Target="https://en.wikipedia.org/wiki/CZ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ews/cancer-researchers-revisit-failed-clinical-trials-1.12835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vray.org/" TargetMode="External"/><Relationship Id="rId3" Type="http://schemas.openxmlformats.org/officeDocument/2006/relationships/hyperlink" Target="http://www.rcsb.org/pdb/explore.do?structureId=2h5q" TargetMode="External"/><Relationship Id="rId7" Type="http://schemas.openxmlformats.org/officeDocument/2006/relationships/image" Target="../media/image36.png"/><Relationship Id="rId12" Type="http://schemas.openxmlformats.org/officeDocument/2006/relationships/hyperlink" Target="https://en.wikipedia.org/wiki/Green_fluorescent_protein" TargetMode="External"/><Relationship Id="rId2" Type="http://schemas.openxmlformats.org/officeDocument/2006/relationships/hyperlink" Target="http://www.rcsb.org/pdb/explore.do?structureId=1GF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cosahedron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5.jpeg"/><Relationship Id="rId10" Type="http://schemas.openxmlformats.org/officeDocument/2006/relationships/hyperlink" Target="http://www.cgl.ucsf.edu/chimera/" TargetMode="External"/><Relationship Id="rId4" Type="http://schemas.openxmlformats.org/officeDocument/2006/relationships/hyperlink" Target="http://viperdb.scripps.edu/info_page.php?VDB=2bpa" TargetMode="External"/><Relationship Id="rId9" Type="http://schemas.openxmlformats.org/officeDocument/2006/relationships/hyperlink" Target="https://en.wikipedia.org/wiki/Phi_X_17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eopedia.org/wiki/index.php/Resolution" TargetMode="External"/><Relationship Id="rId2" Type="http://schemas.openxmlformats.org/officeDocument/2006/relationships/hyperlink" Target="http://www.sciencedirect.com/science/article/pii/S096921261000184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ingle_particle_analysis#Examples" TargetMode="External"/><Relationship Id="rId4" Type="http://schemas.openxmlformats.org/officeDocument/2006/relationships/hyperlink" Target="https://www.jic.ac.uk/staff/david-lawson/xtallog/summary.htm#mb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gl.ucsf.edu/chimera/docs/ContributedSoftware/volumeviewer/framevolumeviewer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doodles/rosalind-franklins-93rd-birthda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www.cgl.ucsf.edu/chimera/data/tutorials/volumetour/volumetour.html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://www.cgl.ucsf.edu/chimera/docs/ContributedSoftware/segger/segme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gl.ucsf.edu/chimera/docs/UsersGuide/midas/vop.html" TargetMode="External"/><Relationship Id="rId13" Type="http://schemas.openxmlformats.org/officeDocument/2006/relationships/hyperlink" Target="http://bstr521.biostr.washington.edu/PDF/2011Helix%20Diffraction%20V02.pdf" TargetMode="External"/><Relationship Id="rId3" Type="http://schemas.openxmlformats.org/officeDocument/2006/relationships/hyperlink" Target="https://www.cgl.ucsf.edu/chimera/docs/UsersGuide/midas/background.html" TargetMode="External"/><Relationship Id="rId7" Type="http://schemas.openxmlformats.org/officeDocument/2006/relationships/hyperlink" Target="http://www.cgl.ucsf.edu/chimera/data/tutorials/semliki/semliki.html" TargetMode="External"/><Relationship Id="rId12" Type="http://schemas.openxmlformats.org/officeDocument/2006/relationships/hyperlink" Target="https://en.wikipedia.org/wiki/Fiber_diffraction" TargetMode="External"/><Relationship Id="rId2" Type="http://schemas.openxmlformats.org/officeDocument/2006/relationships/hyperlink" Target="http://www.cgl.ucsf.edu/chimera/data/movie-howto-mar2012/scripts/contour.cm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gl.ucsf.edu/chimera/animations/animations.html" TargetMode="External"/><Relationship Id="rId11" Type="http://schemas.openxmlformats.org/officeDocument/2006/relationships/hyperlink" Target="http://homes.mpimf-heidelberg.mpg.de/~holmes/fibre/branden.html" TargetMode="External"/><Relationship Id="rId5" Type="http://schemas.openxmlformats.org/officeDocument/2006/relationships/hyperlink" Target="http://www.cgl.ucsf.edu/chimera/data/movie-howto-mar2012/movie_examples.html" TargetMode="External"/><Relationship Id="rId10" Type="http://schemas.openxmlformats.org/officeDocument/2006/relationships/hyperlink" Target="http://www.cgl.ucsf.edu/chimera/docs/ContributedSoftware/volumeviewer/gaussian.html" TargetMode="External"/><Relationship Id="rId4" Type="http://schemas.openxmlformats.org/officeDocument/2006/relationships/hyperlink" Target="http://www.cgl.ucsf.edu/chimera/data/nih-oct2012/movies.html" TargetMode="External"/><Relationship Id="rId9" Type="http://schemas.openxmlformats.org/officeDocument/2006/relationships/hyperlink" Target="https://en.wikipedia.org/wiki/Photo_51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cess_of_elimin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csb.org/pdb/explore/explore.do?structureId=5CN7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rcsb.org/pdb/explore/explore.do?structureId=5CN5" TargetMode="Externa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8.png"/><Relationship Id="rId5" Type="http://schemas.openxmlformats.org/officeDocument/2006/relationships/hyperlink" Target="http://www.sciencemag.org/content/early/2015/09/09/science.aac5492" TargetMode="External"/><Relationship Id="rId10" Type="http://schemas.openxmlformats.org/officeDocument/2006/relationships/hyperlink" Target="http://www.rcsb.org/pdb/explore/explore.do?structureId=5CNC" TargetMode="External"/><Relationship Id="rId4" Type="http://schemas.openxmlformats.org/officeDocument/2006/relationships/notesSlide" Target="../notesSlides/notesSlide14.xml"/><Relationship Id="rId9" Type="http://schemas.openxmlformats.org/officeDocument/2006/relationships/hyperlink" Target="http://www.rcsb.org/pdb/explore/explore.do?structureId=5CN9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issing_number_problem" TargetMode="External"/><Relationship Id="rId3" Type="http://schemas.openxmlformats.org/officeDocument/2006/relationships/hyperlink" Target="http://www.cgl.ucsf.edu/chimera/docs/UsersGuide/midas/shape.html#icosahedron" TargetMode="External"/><Relationship Id="rId7" Type="http://schemas.openxmlformats.org/officeDocument/2006/relationships/hyperlink" Target="http://www.zmbh.uni-heidelberg.de/Central_Services/Imaging_Facility/IJMacros/focusPattern.ijm" TargetMode="External"/><Relationship Id="rId12" Type="http://schemas.openxmlformats.org/officeDocument/2006/relationships/hyperlink" Target="http://www.cgl.ucsf.edu/chimera/docs/UsersGuide/movie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gl.ucsf.edu/chimera/data/movie-howto-mar2012/scripts/fly.cmd" TargetMode="External"/><Relationship Id="rId11" Type="http://schemas.openxmlformats.org/officeDocument/2006/relationships/hyperlink" Target="http://www.zmbh.uni-heidelberg.de/Central_Services/Imaging_Facility/IJMacros/isoSurface.ijm" TargetMode="External"/><Relationship Id="rId5" Type="http://schemas.openxmlformats.org/officeDocument/2006/relationships/hyperlink" Target="http://www.cgl.ucsf.edu/chimera/current/docs/UsersGuide/midas/scale.htmlhttp:/www.cgl.ucsf.edu/chimera/current/docs/UsersGuide/movies.html#moviecommands" TargetMode="External"/><Relationship Id="rId10" Type="http://schemas.openxmlformats.org/officeDocument/2006/relationships/hyperlink" Target="http://www.zmbh.uni-heidelberg.de/Central_Services/Imaging_Facility/IJMacros/aliasing3DViewer.ijm" TargetMode="External"/><Relationship Id="rId4" Type="http://schemas.openxmlformats.org/officeDocument/2006/relationships/hyperlink" Target="http://www.cgl.ucsf.edu/chimera/current/docs/UsersGuide/midas/move.html" TargetMode="External"/><Relationship Id="rId9" Type="http://schemas.openxmlformats.org/officeDocument/2006/relationships/hyperlink" Target="https://en.wikipedia.org/wiki/Regular_icosahedron#Cartesian_coordinates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cosahedral_symmetry" TargetMode="External"/><Relationship Id="rId13" Type="http://schemas.openxmlformats.org/officeDocument/2006/relationships/hyperlink" Target="https://en.wikipedia.org/wiki/Quasicrystal" TargetMode="External"/><Relationship Id="rId3" Type="http://schemas.openxmlformats.org/officeDocument/2006/relationships/hyperlink" Target="https://de.wikipedia.org/wiki/Antialiasing_(Computergrafik)" TargetMode="External"/><Relationship Id="rId7" Type="http://schemas.openxmlformats.org/officeDocument/2006/relationships/hyperlink" Target="https://en.wikipedia.org/wiki/Regular_icosahedron" TargetMode="External"/><Relationship Id="rId12" Type="http://schemas.openxmlformats.org/officeDocument/2006/relationships/hyperlink" Target="https://en.wikipedia.org/wiki/Crystal_structure_of_boron-rich_metal_borides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www.google.com/doodles/rosalind-franklins-93rd-birthda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otation_formalisms_in_three_dimensions" TargetMode="External"/><Relationship Id="rId11" Type="http://schemas.openxmlformats.org/officeDocument/2006/relationships/hyperlink" Target="http://www.pnas.org/content/106/27/11085.abstract" TargetMode="External"/><Relationship Id="rId5" Type="http://schemas.openxmlformats.org/officeDocument/2006/relationships/hyperlink" Target="https://en.wikipedia.org/wiki/Supersample_anti-aliasing" TargetMode="External"/><Relationship Id="rId15" Type="http://schemas.openxmlformats.org/officeDocument/2006/relationships/hyperlink" Target="http://www.pbs.org/wgbh/nova/photo51/" TargetMode="External"/><Relationship Id="rId10" Type="http://schemas.openxmlformats.org/officeDocument/2006/relationships/hyperlink" Target="https://en.wikipedia.org/wiki/Capsid" TargetMode="External"/><Relationship Id="rId4" Type="http://schemas.openxmlformats.org/officeDocument/2006/relationships/hyperlink" Target="http://stemkoski.github.io/Three.js/ParticleSystem-PathMovement.html" TargetMode="External"/><Relationship Id="rId9" Type="http://schemas.openxmlformats.org/officeDocument/2006/relationships/hyperlink" Target="https://en.wikipedia.org/wiki/Kissing_number_problem" TargetMode="External"/><Relationship Id="rId14" Type="http://schemas.openxmlformats.org/officeDocument/2006/relationships/hyperlink" Target="http://bstr521.biostr.washington.edu/PDF/2011Helix%20Diffraction%20V02.pdf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reference.wolfram.com/language/ref/ParametricPlot3D.html" TargetMode="External"/><Relationship Id="rId3" Type="http://schemas.openxmlformats.org/officeDocument/2006/relationships/hyperlink" Target="http://www.w3schools.com/html/html_styles.asp" TargetMode="External"/><Relationship Id="rId7" Type="http://schemas.openxmlformats.org/officeDocument/2006/relationships/hyperlink" Target="https://en.wikipedia.org/wiki/List_of_surfac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.x3dom.org/tutorials/applicationTutorials/virtualCatalogue/index.html" TargetMode="External"/><Relationship Id="rId5" Type="http://schemas.openxmlformats.org/officeDocument/2006/relationships/hyperlink" Target="http://doc.x3dom.org/tutorials/basics/hello/index.html" TargetMode="External"/><Relationship Id="rId4" Type="http://schemas.openxmlformats.org/officeDocument/2006/relationships/hyperlink" Target="http://www.w3schools.com/css/tryit.asp?filename=trycss_image_gallery" TargetMode="External"/><Relationship Id="rId9" Type="http://schemas.openxmlformats.org/officeDocument/2006/relationships/hyperlink" Target="http://stemkoski.github.io/Three.js/Graphulus-Surface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gl.ucsf.edu/chimera/docs/ContributedSoftware/coulombic/coulombic.html" TargetMode="External"/><Relationship Id="rId3" Type="http://schemas.microsoft.com/office/2007/relationships/media" Target="../media/media3.avi"/><Relationship Id="rId7" Type="http://schemas.openxmlformats.org/officeDocument/2006/relationships/hyperlink" Target="http://www.cgl.ucsf.edu/chimera/docs/ContributedSoftware/surfcolor/surfcolor.html" TargetMode="Externa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video" Target="../media/media3.avi"/><Relationship Id="rId9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works.com/help/matlab/volume-visualization.html" TargetMode="External"/><Relationship Id="rId3" Type="http://schemas.openxmlformats.org/officeDocument/2006/relationships/hyperlink" Target="http://matplotlib.org/examples/mplot3d/surface3d_demo3.html" TargetMode="External"/><Relationship Id="rId7" Type="http://schemas.openxmlformats.org/officeDocument/2006/relationships/hyperlink" Target="http://www.mathworks.com/matlabcentral/fileexchange/32344-hardware-acceletated-3d-viewer-for-matlab/content/MATLABJava3D/Matlab3DViewerIntroduction.html" TargetMode="External"/><Relationship Id="rId2" Type="http://schemas.openxmlformats.org/officeDocument/2006/relationships/hyperlink" Target="http://pyopengl.sourceforg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dviewer.neurofly.de/" TargetMode="External"/><Relationship Id="rId5" Type="http://schemas.openxmlformats.org/officeDocument/2006/relationships/hyperlink" Target="https://www.hochschule-trier.de/uploads/tx_rfttheses/GoretzkiOliver_Bachelor.pdf" TargetMode="External"/><Relationship Id="rId10" Type="http://schemas.openxmlformats.org/officeDocument/2006/relationships/hyperlink" Target="https://en.wikipedia.org/wiki/Comparison_of_OpenGL_and_Direct3D" TargetMode="External"/><Relationship Id="rId4" Type="http://schemas.openxmlformats.org/officeDocument/2006/relationships/hyperlink" Target="https://en.wikipedia.org/wiki/WebGL" TargetMode="External"/><Relationship Id="rId9" Type="http://schemas.openxmlformats.org/officeDocument/2006/relationships/hyperlink" Target="https://en.wikipedia.org/wiki/File:Linux_kernel_and_OpenGL_video_games.svg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3d.org/x3d/content/examples/Basic/VolumeRendering/" TargetMode="External"/><Relationship Id="rId3" Type="http://schemas.openxmlformats.org/officeDocument/2006/relationships/hyperlink" Target="http://ocw.mit.edu/courses/electrical-engineering-and-computer-science/6-837-computer-graphics-fall-2012/lecture-notes/" TargetMode="External"/><Relationship Id="rId7" Type="http://schemas.openxmlformats.org/officeDocument/2006/relationships/hyperlink" Target="http://www.nextmed.com/file/manual/MMVR_Poly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medcentral.com/1471-2105/11/274/" TargetMode="External"/><Relationship Id="rId5" Type="http://schemas.openxmlformats.org/officeDocument/2006/relationships/hyperlink" Target="http://www.cgl.ucsf.edu/chimera/docs/UsersGuide/raytracing.html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ocw.mit.edu/courses/electrical-engineering-and-computer-science/6-837-computer-graphics-fall-2012/lecture-notes/MIT6_837F12_Lec21.pdf" TargetMode="External"/><Relationship Id="rId9" Type="http://schemas.openxmlformats.org/officeDocument/2006/relationships/hyperlink" Target="https://en.wikipedia.org/wiki/Ray_tracing_(graphics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an.org/pkg/media9?lang=e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df3d.com/PDF3D_in_PowerPoint.php" TargetMode="External"/><Relationship Id="rId4" Type="http://schemas.openxmlformats.org/officeDocument/2006/relationships/hyperlink" Target="https://www.pdfill.com/download.html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fiji.sc/Trainable_Weka_Segmentation" TargetMode="External"/><Relationship Id="rId13" Type="http://schemas.openxmlformats.org/officeDocument/2006/relationships/image" Target="../media/image44.png"/><Relationship Id="rId3" Type="http://schemas.openxmlformats.org/officeDocument/2006/relationships/hyperlink" Target="http://www.pnas.org/content/111/11/E1025/F4.expansion.html" TargetMode="External"/><Relationship Id="rId7" Type="http://schemas.openxmlformats.org/officeDocument/2006/relationships/hyperlink" Target="http://www.zmbh.uni-heidelberg.de/Central_Services/Imaging_Facility/IJMacros/trackGenerate.ijm" TargetMode="External"/><Relationship Id="rId12" Type="http://schemas.openxmlformats.org/officeDocument/2006/relationships/image" Target="../media/image4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jdocu.tudor.lu/doku.php?id=plugin:segmentation:3d_spots_segmentation:start" TargetMode="External"/><Relationship Id="rId11" Type="http://schemas.openxmlformats.org/officeDocument/2006/relationships/image" Target="../media/image42.gif"/><Relationship Id="rId5" Type="http://schemas.openxmlformats.org/officeDocument/2006/relationships/hyperlink" Target="http://www.cgl.ucsf.edu/chimera/docs/ContributedSoftware/segger/segment.html" TargetMode="External"/><Relationship Id="rId10" Type="http://schemas.openxmlformats.org/officeDocument/2006/relationships/hyperlink" Target="http://www.zmbh.uni-heidelberg.de/Central_Services/Imaging_Facility/datasheets/Short%20description%20Zeiss%20LSM%20780.pdf" TargetMode="External"/><Relationship Id="rId4" Type="http://schemas.openxmlformats.org/officeDocument/2006/relationships/hyperlink" Target="http://jcb.rupress.org/content/202/7/1057/F5.expansion.html" TargetMode="External"/><Relationship Id="rId9" Type="http://schemas.openxmlformats.org/officeDocument/2006/relationships/hyperlink" Target="http://www.zmbh.uni-heidelberg.de/Central_Services/Imaging_Facility/contact.html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lmb.informatik.uni-freiburg.de/resources/opensource/imagej_plugins/PCA.html" TargetMode="External"/><Relationship Id="rId13" Type="http://schemas.openxmlformats.org/officeDocument/2006/relationships/image" Target="../media/image440.png"/><Relationship Id="rId3" Type="http://schemas.openxmlformats.org/officeDocument/2006/relationships/hyperlink" Target="http://www.cgl.ucsf.edu/chimera/docs/ContributedSoftware/morphmap/morphmap.html" TargetMode="External"/><Relationship Id="rId7" Type="http://schemas.openxmlformats.org/officeDocument/2006/relationships/hyperlink" Target="http://www.sciencedirect.com/science/article/pii/S2211124714001983#fig4" TargetMode="External"/><Relationship Id="rId12" Type="http://schemas.openxmlformats.org/officeDocument/2006/relationships/image" Target="../media/image4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lerp" TargetMode="External"/><Relationship Id="rId11" Type="http://schemas.openxmlformats.org/officeDocument/2006/relationships/hyperlink" Target="http://www.math.ucla.edu/~wittman/mani/mani_presentation.pdf" TargetMode="External"/><Relationship Id="rId5" Type="http://schemas.openxmlformats.org/officeDocument/2006/relationships/hyperlink" Target="http://www.ncbi.nlm.nih.gov/pmc/articles/PMC102811/#__sec8" TargetMode="External"/><Relationship Id="rId10" Type="http://schemas.openxmlformats.org/officeDocument/2006/relationships/hyperlink" Target="https://en.wikipedia.org/wiki/Nonlinear_dimensionality_reduction" TargetMode="External"/><Relationship Id="rId4" Type="http://schemas.openxmlformats.org/officeDocument/2006/relationships/hyperlink" Target="http://www.cgl.ucsf.edu/chimera/docs/ContributedSoftware/morph/morph.html" TargetMode="External"/><Relationship Id="rId9" Type="http://schemas.openxmlformats.org/officeDocument/2006/relationships/hyperlink" Target="https://en.wikipedia.org/wiki/FastICA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rching_squares" TargetMode="External"/><Relationship Id="rId13" Type="http://schemas.openxmlformats.org/officeDocument/2006/relationships/hyperlink" Target="http://www.zmbh.uni-heidelberg.de/Central_Services/Imaging_Facility/datasheets/Short%20description%20Leica%20TCS%20SP5.pdf" TargetMode="External"/><Relationship Id="rId3" Type="http://schemas.openxmlformats.org/officeDocument/2006/relationships/hyperlink" Target="http://www.mathworks.com/help/matlab/ref/isosurface.html?nocookie=true" TargetMode="External"/><Relationship Id="rId7" Type="http://schemas.openxmlformats.org/officeDocument/2006/relationships/hyperlink" Target="https://en.wikipedia.org/wiki/Marching_squares#Isoline" TargetMode="External"/><Relationship Id="rId12" Type="http://schemas.openxmlformats.org/officeDocument/2006/relationships/hyperlink" Target="http://www.zmbh.uni-heidelberg.de/Central_Services/Imaging_Facility/contact.html" TargetMode="External"/><Relationship Id="rId2" Type="http://schemas.openxmlformats.org/officeDocument/2006/relationships/hyperlink" Target="https://en.wikipedia.org/wiki/Isosurf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rching_squares#Isoband" TargetMode="External"/><Relationship Id="rId11" Type="http://schemas.openxmlformats.org/officeDocument/2006/relationships/image" Target="../media/image45.gif"/><Relationship Id="rId5" Type="http://schemas.openxmlformats.org/officeDocument/2006/relationships/hyperlink" Target="http://docs.enthought.com/mayavi/mayavi/auto/mlab_helper_functions.html#mayavi.mlab.contour3d" TargetMode="External"/><Relationship Id="rId10" Type="http://schemas.openxmlformats.org/officeDocument/2006/relationships/image" Target="../media/image420.png"/><Relationship Id="rId4" Type="http://schemas.openxmlformats.org/officeDocument/2006/relationships/hyperlink" Target="https://reference.wolfram.com/language/ref/ContourPlot3D.html" TargetMode="External"/><Relationship Id="rId9" Type="http://schemas.openxmlformats.org/officeDocument/2006/relationships/hyperlink" Target="https://en.wikipedia.org/wiki/Marching_cubes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gl.ucsf.edu/chimera/docs/UsersGuide/mouse.html#otherinput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l.com/de/unternehmen/p/precision-t5810-workstation/p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sbweb.nih.gov/ij/docs/guide/146-30.html#toc-Subsection-30.12" TargetMode="External"/><Relationship Id="rId3" Type="http://schemas.openxmlformats.org/officeDocument/2006/relationships/hyperlink" Target="http://www.uni-heidelberg.de/" TargetMode="External"/><Relationship Id="rId7" Type="http://schemas.openxmlformats.org/officeDocument/2006/relationships/hyperlink" Target="http://rsbweb.nih.gov/ij/docs/guide/146-30.html#toc-Subsection-30.11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sbweb.nih.gov/ij/docs/guide/146-29.html#toc-Subsection-29.11" TargetMode="External"/><Relationship Id="rId5" Type="http://schemas.openxmlformats.org/officeDocument/2006/relationships/hyperlink" Target="http://www.zmbh.uni-heidelberg.de/Central_Services/Imaging_Facility/IJMacros/progressAsOverlay.ijm" TargetMode="External"/><Relationship Id="rId4" Type="http://schemas.openxmlformats.org/officeDocument/2006/relationships/hyperlink" Target="http://rsbweb.nih.gov/ij/docs/guide/146-28.html#toc-Section-28" TargetMode="External"/><Relationship Id="rId9" Type="http://schemas.openxmlformats.org/officeDocument/2006/relationships/hyperlink" Target="http://rsbweb.nih.gov/ij/docs/guide/146-29.html#sub:Macro...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 smtClean="0"/>
              <a:t>This document and the associated programs/webpages address basic concepts in 3D visualization for end-users (cell biologists). They contain materials (images/codes) made with free open-source programs (or libraries), such as </a:t>
            </a:r>
            <a:r>
              <a:rPr lang="en-US" sz="1600" i="1" dirty="0" smtClean="0">
                <a:hlinkClick r:id="rId2"/>
              </a:rPr>
              <a:t>ImageJ</a:t>
            </a:r>
            <a:r>
              <a:rPr lang="en-US" sz="1600" dirty="0" smtClean="0"/>
              <a:t>/</a:t>
            </a:r>
            <a:r>
              <a:rPr lang="en-US" sz="1600" i="1" dirty="0" smtClean="0">
                <a:hlinkClick r:id="rId3"/>
              </a:rPr>
              <a:t>Fiji</a:t>
            </a:r>
            <a:r>
              <a:rPr lang="en-US" sz="1600" dirty="0" smtClean="0"/>
              <a:t>,</a:t>
            </a:r>
            <a:r>
              <a:rPr lang="en-US" sz="1600" i="1" dirty="0" smtClean="0"/>
              <a:t> </a:t>
            </a:r>
            <a:r>
              <a:rPr lang="en-US" sz="1600" i="1" dirty="0" smtClean="0">
                <a:hlinkClick r:id="rId4"/>
              </a:rPr>
              <a:t>UCSF Chimera</a:t>
            </a:r>
            <a:r>
              <a:rPr lang="en-US" sz="1600" i="1" dirty="0" smtClean="0"/>
              <a:t> (along with </a:t>
            </a:r>
            <a:r>
              <a:rPr lang="en-US" sz="1600" i="1" dirty="0" smtClean="0">
                <a:hlinkClick r:id="rId5"/>
              </a:rPr>
              <a:t>POV-Ray</a:t>
            </a:r>
            <a:r>
              <a:rPr lang="en-US" sz="1600" i="1" dirty="0" smtClean="0"/>
              <a:t> and other </a:t>
            </a:r>
            <a:r>
              <a:rPr lang="en-US" sz="1600" i="1" dirty="0" smtClean="0">
                <a:hlinkClick r:id="rId6"/>
              </a:rPr>
              <a:t>related databases and software</a:t>
            </a:r>
            <a:r>
              <a:rPr lang="en-US" sz="1600" i="1" dirty="0" smtClean="0"/>
              <a:t>)</a:t>
            </a:r>
            <a:r>
              <a:rPr lang="en-US" sz="1600" dirty="0" smtClean="0"/>
              <a:t>,</a:t>
            </a:r>
            <a:r>
              <a:rPr lang="en-US" sz="1600" i="1" dirty="0" smtClean="0"/>
              <a:t> </a:t>
            </a:r>
            <a:r>
              <a:rPr lang="en-US" sz="1600" i="1" dirty="0" smtClean="0">
                <a:hlinkClick r:id="rId7"/>
              </a:rPr>
              <a:t>X3DOM</a:t>
            </a:r>
            <a:r>
              <a:rPr lang="en-US" sz="1600" dirty="0" smtClean="0"/>
              <a:t>, </a:t>
            </a:r>
            <a:r>
              <a:rPr lang="en-US" sz="1600" i="1" dirty="0" smtClean="0">
                <a:hlinkClick r:id="rId8"/>
              </a:rPr>
              <a:t>Three.js</a:t>
            </a:r>
            <a:r>
              <a:rPr lang="en-US" sz="1600" i="1" dirty="0" smtClean="0"/>
              <a:t>, </a:t>
            </a:r>
            <a:r>
              <a:rPr lang="en-US" sz="1600" dirty="0" smtClean="0"/>
              <a:t>and also their online examples.</a:t>
            </a:r>
          </a:p>
          <a:p>
            <a:pPr marL="0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en-US" sz="1600" dirty="0" smtClean="0"/>
              <a:t>For </a:t>
            </a:r>
            <a:r>
              <a:rPr lang="en-US" sz="1600" dirty="0"/>
              <a:t>some images, public </a:t>
            </a:r>
            <a:r>
              <a:rPr lang="en-US" sz="1600" i="1" dirty="0"/>
              <a:t>structural</a:t>
            </a:r>
            <a:r>
              <a:rPr lang="en-US" sz="1600" dirty="0"/>
              <a:t> biology databases such as </a:t>
            </a:r>
            <a:r>
              <a:rPr lang="en-US" sz="1600" i="1" dirty="0">
                <a:hlinkClick r:id="rId9"/>
              </a:rPr>
              <a:t>PDB</a:t>
            </a:r>
            <a:r>
              <a:rPr lang="en-US" sz="1600" dirty="0"/>
              <a:t>, </a:t>
            </a:r>
            <a:r>
              <a:rPr lang="en-US" sz="1600" i="1" dirty="0">
                <a:hlinkClick r:id="rId10"/>
              </a:rPr>
              <a:t>EDS</a:t>
            </a:r>
            <a:r>
              <a:rPr lang="en-US" sz="1600" dirty="0"/>
              <a:t>, </a:t>
            </a:r>
            <a:r>
              <a:rPr lang="en-US" sz="1600" i="1" dirty="0">
                <a:hlinkClick r:id="rId11"/>
              </a:rPr>
              <a:t>EMDB</a:t>
            </a:r>
            <a:r>
              <a:rPr lang="en-US" sz="1600" dirty="0"/>
              <a:t>, and </a:t>
            </a:r>
            <a:r>
              <a:rPr lang="en-US" sz="1600" i="1" dirty="0" err="1">
                <a:hlinkClick r:id="rId12"/>
              </a:rPr>
              <a:t>VIPERdb</a:t>
            </a:r>
            <a:r>
              <a:rPr lang="en-US" sz="1600" dirty="0"/>
              <a:t> have </a:t>
            </a:r>
            <a:r>
              <a:rPr lang="en-US" sz="1600" dirty="0" smtClean="0"/>
              <a:t>been </a:t>
            </a:r>
            <a:r>
              <a:rPr lang="en-US" sz="1600" dirty="0"/>
              <a:t>fetched automatically with </a:t>
            </a:r>
            <a:r>
              <a:rPr lang="en-US" sz="1600" i="1" dirty="0"/>
              <a:t>UCSF </a:t>
            </a:r>
            <a:r>
              <a:rPr lang="en-US" sz="1600" i="1" dirty="0" smtClean="0"/>
              <a:t>Chimera</a:t>
            </a:r>
            <a:r>
              <a:rPr lang="en-US" sz="1600" dirty="0" smtClean="0"/>
              <a:t>. M</a:t>
            </a:r>
            <a:r>
              <a:rPr lang="en-US" sz="1600" dirty="0"/>
              <a:t>ore detailed information regarding each </a:t>
            </a:r>
            <a:r>
              <a:rPr lang="en-US" sz="1600" dirty="0" smtClean="0"/>
              <a:t>entry can be found on the websites of these databases</a:t>
            </a:r>
            <a:r>
              <a:rPr lang="en-US" sz="1600" dirty="0"/>
              <a:t>. Some other images have been prepared with </a:t>
            </a:r>
            <a:r>
              <a:rPr lang="en-US" sz="1600" i="1" dirty="0" err="1">
                <a:hlinkClick r:id="rId13"/>
              </a:rPr>
              <a:t>Matlab</a:t>
            </a:r>
            <a:r>
              <a:rPr lang="en-US" sz="1600" dirty="0"/>
              <a:t> and </a:t>
            </a:r>
            <a:r>
              <a:rPr lang="en-US" sz="1600" i="1" dirty="0">
                <a:hlinkClick r:id="rId14"/>
              </a:rPr>
              <a:t>MS PowerPoint</a:t>
            </a:r>
            <a:r>
              <a:rPr lang="en-US" sz="1600" dirty="0"/>
              <a:t>, or are personally-taken pictures</a:t>
            </a:r>
            <a:r>
              <a:rPr lang="en-US" sz="1600" dirty="0" smtClean="0"/>
              <a:t>.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i="1" dirty="0" smtClean="0"/>
              <a:t>Cell</a:t>
            </a:r>
            <a:r>
              <a:rPr lang="en-US" sz="1600" dirty="0" smtClean="0"/>
              <a:t> Biological data used here correspond to samples (yeast or mammalian cell) prepared and imaged by the </a:t>
            </a:r>
            <a:r>
              <a:rPr lang="en-US" sz="1600" dirty="0" smtClean="0">
                <a:hlinkClick r:id="rId15"/>
              </a:rPr>
              <a:t>Imaging Facility staff</a:t>
            </a:r>
            <a:r>
              <a:rPr lang="en-US" sz="1600" dirty="0" smtClean="0"/>
              <a:t> at the </a:t>
            </a:r>
            <a:r>
              <a:rPr lang="en-US" sz="1600" i="1" dirty="0" smtClean="0"/>
              <a:t>Center for Molecular Biology at University of Heidelberg (ZMBH)</a:t>
            </a:r>
            <a:r>
              <a:rPr lang="en-US" sz="1600" dirty="0" smtClean="0"/>
              <a:t>, Germany. </a:t>
            </a:r>
            <a:r>
              <a:rPr lang="en-US" sz="1600" dirty="0" smtClean="0">
                <a:hlinkClick r:id="rId16"/>
              </a:rPr>
              <a:t>Special programs</a:t>
            </a:r>
            <a:r>
              <a:rPr lang="en-US" sz="1600" dirty="0" smtClean="0"/>
              <a:t> have also been developed for processing such data.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Image credits and copyright compliance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94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48000" y="2819400"/>
            <a:ext cx="4191000" cy="2302223"/>
            <a:chOff x="3124200" y="3124200"/>
            <a:chExt cx="4191000" cy="2302223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3800941" y="4045298"/>
              <a:ext cx="1581479" cy="685800"/>
              <a:chOff x="3142921" y="5181600"/>
              <a:chExt cx="1581479" cy="685800"/>
            </a:xfrm>
            <a:scene3d>
              <a:camera prst="isometricOffAxis2Right">
                <a:rot lat="1080000" lon="19200000" rev="0"/>
              </a:camera>
              <a:lightRig rig="threePt" dir="t"/>
            </a:scene3d>
          </p:grpSpPr>
          <p:sp>
            <p:nvSpPr>
              <p:cNvPr id="25" name="Oval 24"/>
              <p:cNvSpPr/>
              <p:nvPr/>
            </p:nvSpPr>
            <p:spPr>
              <a:xfrm>
                <a:off x="3238500" y="5181600"/>
                <a:ext cx="1409700" cy="685800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sp3d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42921" y="5355223"/>
                <a:ext cx="1581479" cy="338554"/>
              </a:xfrm>
              <a:prstGeom prst="rect">
                <a:avLst/>
              </a:prstGeom>
              <a:noFill/>
              <a:sp3d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3D Visualization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V="1">
              <a:off x="5093250" y="3950047"/>
              <a:ext cx="653490" cy="1736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55675" y="4451867"/>
              <a:ext cx="653490" cy="2792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325145" y="4683476"/>
              <a:ext cx="372240" cy="4857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401220" y="4488212"/>
              <a:ext cx="681420" cy="2428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956098" y="3854798"/>
              <a:ext cx="276692" cy="39353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673759" y="3511898"/>
              <a:ext cx="0" cy="533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659134" y="4464697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7805" y="4964758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10549" y="3124200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0" y="4480442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99405" y="3547765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75310" y="3701625"/>
              <a:ext cx="163989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“3D-printable”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2400" y="6019800"/>
            <a:ext cx="5029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Terminology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Z-stack</a:t>
            </a:r>
            <a:r>
              <a:rPr lang="en-US" sz="1050" dirty="0" smtClean="0"/>
              <a:t>: </a:t>
            </a:r>
            <a:r>
              <a:rPr lang="en-US" sz="1100" dirty="0" smtClean="0"/>
              <a:t>A series of images acquired (using a confocal microscope by focusing) at different depths or “</a:t>
            </a:r>
            <a:r>
              <a:rPr lang="en-US" sz="1100" i="1" dirty="0" smtClean="0"/>
              <a:t>z</a:t>
            </a:r>
            <a:r>
              <a:rPr lang="en-US" sz="1100" dirty="0" smtClean="0"/>
              <a:t> values”.</a:t>
            </a:r>
            <a:endParaRPr lang="en-US" sz="11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132238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What are different aspects/parameters of 3D visualization?</a:t>
            </a:r>
            <a:endParaRPr lang="en-US" sz="36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a 3D printer print a (rescaled) z-stack?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6290102"/>
            <a:ext cx="34737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i="1" dirty="0" smtClean="0"/>
              <a:t>Z-stack of Yeast cell. Sample preparation and imaging </a:t>
            </a:r>
            <a:r>
              <a:rPr lang="en-US" sz="1050" i="1" dirty="0"/>
              <a:t>by </a:t>
            </a:r>
            <a:r>
              <a:rPr lang="en-US" sz="1050" i="1" dirty="0">
                <a:hlinkClick r:id="rId3"/>
              </a:rPr>
              <a:t>Christian </a:t>
            </a:r>
            <a:r>
              <a:rPr lang="en-US" sz="1050" i="1" dirty="0" err="1" smtClean="0">
                <a:hlinkClick r:id="rId3"/>
              </a:rPr>
              <a:t>Hörth</a:t>
            </a:r>
            <a:r>
              <a:rPr lang="en-US" sz="1050" i="1" dirty="0" smtClean="0"/>
              <a:t> using a </a:t>
            </a:r>
            <a:r>
              <a:rPr lang="en-US" sz="1050" i="1" dirty="0" smtClean="0">
                <a:hlinkClick r:id="rId4"/>
              </a:rPr>
              <a:t>Leica TCS SP5</a:t>
            </a:r>
            <a:r>
              <a:rPr lang="en-US" sz="1050" i="1" dirty="0" smtClean="0"/>
              <a:t> confocal microscope.</a:t>
            </a:r>
            <a:endParaRPr lang="en-US" sz="1050" i="1" dirty="0"/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934200" y="4979648"/>
            <a:ext cx="1450189" cy="1429332"/>
            <a:chOff x="1947519" y="1776217"/>
            <a:chExt cx="1450189" cy="1429332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270" y="2224226"/>
              <a:ext cx="587795" cy="527099"/>
            </a:xfrm>
            <a:prstGeom prst="rect">
              <a:avLst/>
            </a:prstGeom>
            <a:noFill/>
            <a:ln w="22225">
              <a:solidFill>
                <a:srgbClr val="E6B9B8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559" y="2368891"/>
              <a:ext cx="587795" cy="527099"/>
            </a:xfrm>
            <a:prstGeom prst="rect">
              <a:avLst/>
            </a:prstGeom>
            <a:noFill/>
            <a:ln w="25400">
              <a:solidFill>
                <a:srgbClr val="E6B9B8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305" y="2528483"/>
              <a:ext cx="587795" cy="527099"/>
            </a:xfrm>
            <a:prstGeom prst="rect">
              <a:avLst/>
            </a:prstGeom>
            <a:noFill/>
            <a:ln w="25400">
              <a:solidFill>
                <a:srgbClr val="E6B9B8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>
            <a:xfrm>
              <a:off x="2829097" y="2555252"/>
              <a:ext cx="396000" cy="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159412" y="2382840"/>
              <a:ext cx="2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</a:t>
              </a:r>
              <a:endParaRPr lang="en-US" sz="14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2829097" y="2052000"/>
              <a:ext cx="0" cy="50400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590800" y="1776217"/>
              <a:ext cx="476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y</a:t>
              </a:r>
              <a:endParaRPr lang="en-US" sz="14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2219497" y="2558534"/>
              <a:ext cx="609600" cy="38100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947519" y="2559218"/>
              <a:ext cx="476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z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0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17" y="3884734"/>
            <a:ext cx="1424558" cy="104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7620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Z-stack (confocal microscopy) vs. tomographic imaging (CT scan …)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Implication for 3D visualization?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9287" y="3598579"/>
            <a:ext cx="12015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414FF"/>
                </a:solidFill>
              </a:rPr>
              <a:t>2D</a:t>
            </a:r>
            <a:r>
              <a:rPr lang="en-US" sz="1200" b="1" dirty="0" smtClean="0"/>
              <a:t> Projection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20269" y="4980801"/>
            <a:ext cx="103145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414FF"/>
                </a:solidFill>
              </a:rPr>
              <a:t>1D</a:t>
            </a:r>
            <a:r>
              <a:rPr lang="en-US" sz="1200" b="1" dirty="0" smtClean="0"/>
              <a:t> Rotation</a:t>
            </a:r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94" y="4619620"/>
            <a:ext cx="1352550" cy="10858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scene3d>
            <a:camera prst="perspectiveFront" fov="3000000">
              <a:rot lat="2100000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843724"/>
            <a:ext cx="1371600" cy="1123950"/>
          </a:xfrm>
          <a:prstGeom prst="rect">
            <a:avLst/>
          </a:prstGeom>
          <a:noFill/>
          <a:ln>
            <a:noFill/>
          </a:ln>
          <a:scene3d>
            <a:camera prst="perspectiveFront" fov="30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69" y="3081724"/>
            <a:ext cx="1371600" cy="1123950"/>
          </a:xfrm>
          <a:prstGeom prst="rect">
            <a:avLst/>
          </a:prstGeom>
          <a:noFill/>
          <a:ln>
            <a:noFill/>
          </a:ln>
          <a:scene3d>
            <a:camera prst="perspectiveFront" fov="3000000">
              <a:rot lat="60000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3709602"/>
            <a:ext cx="1450189" cy="1429332"/>
            <a:chOff x="1947519" y="1776217"/>
            <a:chExt cx="1450189" cy="142933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270" y="2224226"/>
              <a:ext cx="587795" cy="527099"/>
            </a:xfrm>
            <a:prstGeom prst="rect">
              <a:avLst/>
            </a:prstGeom>
            <a:noFill/>
            <a:ln w="22225">
              <a:solidFill>
                <a:srgbClr val="E6B9B8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559" y="2368891"/>
              <a:ext cx="587795" cy="527099"/>
            </a:xfrm>
            <a:prstGeom prst="rect">
              <a:avLst/>
            </a:prstGeom>
            <a:noFill/>
            <a:ln w="25400">
              <a:solidFill>
                <a:srgbClr val="E6B9B8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305" y="2528483"/>
              <a:ext cx="587795" cy="527099"/>
            </a:xfrm>
            <a:prstGeom prst="rect">
              <a:avLst/>
            </a:prstGeom>
            <a:noFill/>
            <a:ln w="25400">
              <a:solidFill>
                <a:srgbClr val="E6B9B8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2829097" y="2555252"/>
              <a:ext cx="396000" cy="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59412" y="2382840"/>
              <a:ext cx="2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829097" y="2052000"/>
              <a:ext cx="0" cy="50400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90800" y="1776217"/>
              <a:ext cx="476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y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2219497" y="2558534"/>
              <a:ext cx="609600" cy="38100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47519" y="2559218"/>
              <a:ext cx="476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z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Circular Arrow 62"/>
          <p:cNvSpPr/>
          <p:nvPr/>
        </p:nvSpPr>
        <p:spPr>
          <a:xfrm>
            <a:off x="3876675" y="4177096"/>
            <a:ext cx="1295400" cy="1536551"/>
          </a:xfrm>
          <a:prstGeom prst="circularArrow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perspectiveFront" fov="3000000">
              <a:rot lat="13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>
            <a:off x="6263319" y="4177095"/>
            <a:ext cx="1295400" cy="1536551"/>
          </a:xfrm>
          <a:prstGeom prst="circularArrow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perspectiveFront" fov="3000000">
              <a:rot lat="13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99559" y="2743200"/>
            <a:ext cx="6784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Z</a:t>
            </a:r>
            <a:r>
              <a:rPr lang="en-US" sz="1200" b="1" dirty="0" smtClean="0"/>
              <a:t> Stack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187119" y="2743200"/>
                <a:ext cx="1832931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12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"</m:t>
                    </m:r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en-US" sz="1200" b="1" dirty="0" smtClean="0"/>
                  <a:t> Stack” (tomograms)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119" y="2743200"/>
                <a:ext cx="1832931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148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72869" y="4082532"/>
                <a:ext cx="103145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869" y="4082532"/>
                <a:ext cx="1031454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3D Imaging: Two techniques</a:t>
            </a:r>
            <a:endParaRPr lang="en-US" sz="28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687552" y="3985385"/>
            <a:ext cx="3932448" cy="762000"/>
            <a:chOff x="3687552" y="3985385"/>
            <a:chExt cx="3932448" cy="762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687552" y="3985385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687552" y="4137785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687552" y="4286250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87552" y="4438650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97077" y="4594985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697077" y="4747385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495550" y="4114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=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63" grpId="0" animBg="1"/>
      <p:bldP spid="66" grpId="0" animBg="1"/>
      <p:bldP spid="70" grpId="0" animBg="1"/>
      <p:bldP spid="7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7848599" cy="1752601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Maximum-intensity </a:t>
            </a:r>
            <a:r>
              <a:rPr lang="en-US" sz="2000" dirty="0"/>
              <a:t>projection (</a:t>
            </a:r>
            <a:r>
              <a:rPr lang="en-US" sz="2000" dirty="0">
                <a:hlinkClick r:id="rId3"/>
              </a:rPr>
              <a:t>MIP</a:t>
            </a:r>
            <a:r>
              <a:rPr lang="en-US" sz="2000" dirty="0"/>
              <a:t>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Similar to tomographic imaging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The only cause of uncertainty: (3) rotation parameters + Threshold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Sum projection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>
                <a:hlinkClick r:id="rId4"/>
              </a:rPr>
              <a:t>More parameters</a:t>
            </a:r>
            <a:r>
              <a:rPr lang="en-US" sz="1600" dirty="0" smtClean="0"/>
              <a:t> </a:t>
            </a:r>
            <a:r>
              <a:rPr lang="en-US" sz="1600" dirty="0"/>
              <a:t>for </a:t>
            </a:r>
            <a:r>
              <a:rPr lang="en-US" sz="1600" dirty="0" smtClean="0"/>
              <a:t>transparency</a:t>
            </a:r>
            <a:r>
              <a:rPr lang="en-US" sz="1600" dirty="0"/>
              <a:t>, </a:t>
            </a:r>
            <a:r>
              <a:rPr lang="en-US" sz="1600" dirty="0" smtClean="0"/>
              <a:t>smoothing </a:t>
            </a:r>
            <a:r>
              <a:rPr lang="en-US" sz="1600" dirty="0"/>
              <a:t>… (</a:t>
            </a:r>
            <a:r>
              <a:rPr lang="en-US" sz="1600" b="1" dirty="0">
                <a:solidFill>
                  <a:srgbClr val="00B050"/>
                </a:solidFill>
              </a:rPr>
              <a:t>+ </a:t>
            </a:r>
            <a:r>
              <a:rPr lang="en-US" sz="1600" b="1" dirty="0"/>
              <a:t>or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-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18" y="4257165"/>
            <a:ext cx="2590800" cy="1276350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094059" y="3505200"/>
            <a:ext cx="6355979" cy="652289"/>
            <a:chOff x="19050" y="5270339"/>
            <a:chExt cx="6355979" cy="652289"/>
          </a:xfrm>
        </p:grpSpPr>
        <p:sp>
          <p:nvSpPr>
            <p:cNvPr id="14" name="TextBox 13"/>
            <p:cNvSpPr txBox="1"/>
            <p:nvPr/>
          </p:nvSpPr>
          <p:spPr>
            <a:xfrm>
              <a:off x="3287256" y="5595121"/>
              <a:ext cx="103145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1414FF"/>
                  </a:solidFill>
                </a:rPr>
                <a:t>1D</a:t>
              </a:r>
              <a:r>
                <a:rPr lang="en-US" sz="1200" b="1" dirty="0" smtClean="0"/>
                <a:t> Rotation</a:t>
              </a:r>
              <a:endParaRPr 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50" y="5590800"/>
              <a:ext cx="8790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D</a:t>
              </a:r>
              <a:r>
                <a:rPr lang="en-US" sz="1200" b="1" dirty="0" smtClean="0"/>
                <a:t> Object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34133" y="5589973"/>
              <a:ext cx="103145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3D</a:t>
              </a:r>
              <a:r>
                <a:rPr lang="en-US" sz="1200" b="1" dirty="0" smtClean="0"/>
                <a:t> Imaging</a:t>
              </a:r>
              <a:endParaRPr lang="en-US" sz="1200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831429" y="5728472"/>
              <a:ext cx="288000" cy="1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102657" y="5419291"/>
              <a:ext cx="12331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D</a:t>
              </a:r>
              <a:r>
                <a:rPr lang="en-US" sz="1200" b="1" dirty="0" smtClean="0"/>
                <a:t> </a:t>
              </a:r>
              <a:r>
                <a:rPr lang="en-US" sz="1200" b="1" i="1" dirty="0" smtClean="0"/>
                <a:t>volume</a:t>
              </a:r>
              <a:r>
                <a:rPr lang="en-US" sz="1200" b="1" dirty="0" smtClean="0"/>
                <a:t> data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42731" y="5599498"/>
              <a:ext cx="1600372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1414FF"/>
                  </a:solidFill>
                </a:rPr>
                <a:t>2D</a:t>
              </a:r>
              <a:r>
                <a:rPr lang="en-US" sz="1200" b="1" dirty="0" smtClean="0"/>
                <a:t> </a:t>
              </a:r>
              <a:r>
                <a:rPr lang="en-US" sz="1200" b="1" dirty="0"/>
                <a:t>(Rendered) Image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169332" y="5734390"/>
              <a:ext cx="1116000" cy="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231705" y="5544611"/>
              <a:ext cx="3143324" cy="37801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328357" y="5743146"/>
              <a:ext cx="41437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211855" y="5270339"/>
              <a:ext cx="1233128" cy="251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D</a:t>
              </a:r>
              <a:r>
                <a:rPr lang="en-US" sz="1200" b="1" dirty="0" smtClean="0"/>
                <a:t> Perception</a:t>
              </a:r>
              <a:endParaRPr lang="en-US" sz="1200" b="1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Volume</a:t>
            </a:r>
            <a:r>
              <a:rPr lang="en-US" sz="2800" dirty="0" smtClean="0"/>
              <a:t> rendering: Technique</a:t>
            </a:r>
            <a:endParaRPr lang="en-US" sz="2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0028" y="5867400"/>
            <a:ext cx="3848819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200" b="1" i="1" dirty="0" smtClean="0"/>
              <a:t>Terminology</a:t>
            </a:r>
          </a:p>
          <a:p>
            <a:pPr marL="0" lvl="1" indent="0">
              <a:buNone/>
            </a:pPr>
            <a:r>
              <a:rPr lang="en-US" sz="1200" dirty="0" smtClean="0"/>
              <a:t>- </a:t>
            </a:r>
            <a:r>
              <a:rPr lang="en-US" sz="1200" dirty="0" smtClean="0">
                <a:solidFill>
                  <a:srgbClr val="FF0000"/>
                </a:solidFill>
              </a:rPr>
              <a:t>Rendering</a:t>
            </a:r>
            <a:r>
              <a:rPr lang="en-US" sz="1200" dirty="0" smtClean="0"/>
              <a:t> = From 3D data to </a:t>
            </a:r>
            <a:r>
              <a:rPr lang="en-US" sz="1200" i="1" dirty="0" smtClean="0">
                <a:solidFill>
                  <a:srgbClr val="FF0000"/>
                </a:solidFill>
              </a:rPr>
              <a:t>a single</a:t>
            </a:r>
            <a:r>
              <a:rPr lang="en-US" sz="1200" dirty="0" smtClean="0">
                <a:solidFill>
                  <a:srgbClr val="FF0000"/>
                </a:solidFill>
              </a:rPr>
              <a:t> 2D image</a:t>
            </a:r>
            <a:r>
              <a:rPr lang="en-US" sz="1200" dirty="0" smtClean="0"/>
              <a:t> (screen)</a:t>
            </a:r>
          </a:p>
          <a:p>
            <a:pPr marL="0" lvl="1" indent="0">
              <a:buNone/>
            </a:pPr>
            <a:r>
              <a:rPr lang="en-US" sz="1200" dirty="0" smtClean="0"/>
              <a:t>- “Rotating 3D object” = Animation of rendered images</a:t>
            </a:r>
          </a:p>
        </p:txBody>
      </p:sp>
    </p:spTree>
    <p:extLst>
      <p:ext uri="{BB962C8B-B14F-4D97-AF65-F5344CB8AC3E}">
        <p14:creationId xmlns:p14="http://schemas.microsoft.com/office/powerpoint/2010/main" val="14023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7848599" cy="2590200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B400B4"/>
                </a:solidFill>
              </a:rPr>
              <a:t>Exercise 6</a:t>
            </a:r>
            <a:r>
              <a:rPr lang="en-US" sz="2000" dirty="0" smtClean="0"/>
              <a:t>: </a:t>
            </a:r>
            <a:r>
              <a:rPr lang="en-US" sz="2000" dirty="0"/>
              <a:t>Volume rendering </a:t>
            </a:r>
            <a:r>
              <a:rPr lang="en-US" sz="2000" dirty="0" smtClean="0"/>
              <a:t>without </a:t>
            </a:r>
            <a:r>
              <a:rPr lang="en-US" sz="2000" dirty="0" smtClean="0">
                <a:hlinkClick r:id="rId3"/>
              </a:rPr>
              <a:t>3D Viewer</a:t>
            </a:r>
            <a:endParaRPr lang="en-US" sz="2000" dirty="0" smtClean="0"/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With </a:t>
            </a:r>
            <a:r>
              <a:rPr lang="en-US" sz="1600" dirty="0">
                <a:hlinkClick r:id="rId4"/>
              </a:rPr>
              <a:t>Macro</a:t>
            </a:r>
            <a:r>
              <a:rPr lang="en-US" sz="1600" dirty="0"/>
              <a:t> and </a:t>
            </a:r>
            <a:r>
              <a:rPr lang="en-US" sz="1600" dirty="0" smtClean="0">
                <a:hlinkClick r:id="rId5"/>
              </a:rPr>
              <a:t>manual</a:t>
            </a:r>
            <a:endParaRPr lang="en-US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7</a:t>
            </a:r>
            <a:r>
              <a:rPr lang="en-US" sz="2000" dirty="0" smtClean="0"/>
              <a:t>: Generation and visualization of 3D </a:t>
            </a:r>
            <a:r>
              <a:rPr lang="en-US" sz="2000" i="1" u="sng" dirty="0" smtClean="0"/>
              <a:t>volumes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Helicoid, knot (biological relevance?)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With </a:t>
            </a:r>
            <a:r>
              <a:rPr lang="en-US" sz="1600" dirty="0" smtClean="0">
                <a:hlinkClick r:id="rId6"/>
              </a:rPr>
              <a:t>Macro</a:t>
            </a:r>
            <a:r>
              <a:rPr lang="en-US" sz="1600" dirty="0" smtClean="0"/>
              <a:t> and manual (continuation of </a:t>
            </a:r>
            <a:r>
              <a:rPr lang="en-US" sz="1600" i="1" dirty="0">
                <a:solidFill>
                  <a:srgbClr val="B400B4"/>
                </a:solidFill>
              </a:rPr>
              <a:t>Exercise </a:t>
            </a:r>
            <a:r>
              <a:rPr lang="en-US" sz="1600" i="1" dirty="0" smtClean="0">
                <a:solidFill>
                  <a:srgbClr val="B400B4"/>
                </a:solidFill>
              </a:rPr>
              <a:t>5</a:t>
            </a:r>
            <a:r>
              <a:rPr lang="en-US" sz="1600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6699"/>
                </a:solidFill>
              </a:rPr>
              <a:t>Question 1:</a:t>
            </a:r>
            <a:r>
              <a:rPr lang="en-US" sz="2000" dirty="0"/>
              <a:t> </a:t>
            </a:r>
            <a:r>
              <a:rPr lang="en-US" sz="2000" dirty="0" smtClean="0"/>
              <a:t>How can one avoid disconnections in a 3D curve?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99"/>
                </a:solidFill>
              </a:rPr>
              <a:t>Question 2:</a:t>
            </a:r>
            <a:r>
              <a:rPr lang="en-US" sz="2000" dirty="0" smtClean="0"/>
              <a:t> Are 2 </a:t>
            </a:r>
            <a:r>
              <a:rPr lang="en-US" sz="2000" dirty="0"/>
              <a:t>or 3 parameters </a:t>
            </a:r>
            <a:r>
              <a:rPr lang="en-US" sz="2000" dirty="0" smtClean="0"/>
              <a:t>needed for </a:t>
            </a:r>
            <a:r>
              <a:rPr lang="en-US" sz="2000" dirty="0"/>
              <a:t>3D rotations?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Volume</a:t>
            </a:r>
            <a:r>
              <a:rPr lang="en-US" sz="2800" dirty="0" smtClean="0"/>
              <a:t> rendering: Exercises</a:t>
            </a:r>
            <a:endParaRPr lang="en-US" sz="2800" dirty="0"/>
          </a:p>
        </p:txBody>
      </p:sp>
      <p:pic>
        <p:nvPicPr>
          <p:cNvPr id="2050" name="Picture 2" descr="http://www.zmbh.uni-heidelberg.de/Central_Services/Imaging_Facility/ijMacrosImages/3DPatternGenerat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57626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What are different aspects/parameters of 3D visualization?</a:t>
            </a:r>
            <a:endParaRPr lang="en-US" sz="3600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314450" y="3352800"/>
            <a:ext cx="4545657" cy="2302223"/>
            <a:chOff x="2466180" y="4603402"/>
            <a:chExt cx="4545657" cy="2302223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3142921" y="5524500"/>
              <a:ext cx="1581479" cy="685800"/>
              <a:chOff x="3142921" y="5181600"/>
              <a:chExt cx="1581479" cy="685800"/>
            </a:xfrm>
            <a:scene3d>
              <a:camera prst="isometricOffAxis2Right">
                <a:rot lat="1080000" lon="19200000" rev="0"/>
              </a:camera>
              <a:lightRig rig="threePt" dir="t"/>
            </a:scene3d>
          </p:grpSpPr>
          <p:sp>
            <p:nvSpPr>
              <p:cNvPr id="25" name="Oval 24"/>
              <p:cNvSpPr/>
              <p:nvPr/>
            </p:nvSpPr>
            <p:spPr>
              <a:xfrm>
                <a:off x="3238500" y="5181600"/>
                <a:ext cx="1409700" cy="685800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sp3d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42921" y="5355223"/>
                <a:ext cx="1581479" cy="338554"/>
              </a:xfrm>
              <a:prstGeom prst="rect">
                <a:avLst/>
              </a:prstGeom>
              <a:noFill/>
              <a:sp3d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3D Visualization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V="1">
              <a:off x="4435230" y="5429249"/>
              <a:ext cx="653490" cy="1736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97655" y="5931069"/>
              <a:ext cx="653490" cy="2792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67125" y="6162678"/>
              <a:ext cx="372240" cy="4857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743200" y="5967414"/>
              <a:ext cx="681420" cy="2428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98078" y="5334000"/>
              <a:ext cx="276692" cy="39353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015739" y="4991100"/>
              <a:ext cx="0" cy="533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043668" y="5245298"/>
              <a:ext cx="196816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Volume </a:t>
              </a:r>
              <a:r>
                <a:rPr lang="en-US" sz="1400" dirty="0" smtClean="0">
                  <a:solidFill>
                    <a:srgbClr val="FF0000"/>
                  </a:solidFill>
                </a:rPr>
                <a:t>vs.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 Surface</a:t>
              </a:r>
              <a:endPara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01114" y="5943899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79785" y="6443960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52529" y="4603402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66180" y="5959644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1385" y="5026967"/>
              <a:ext cx="268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81300" y="3100275"/>
            <a:ext cx="1837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3D biological imaging</a:t>
            </a:r>
          </a:p>
          <a:p>
            <a:pPr algn="r"/>
            <a:r>
              <a:rPr lang="en-US" sz="1400" dirty="0" smtClean="0"/>
              <a:t>3D medical imaging</a:t>
            </a:r>
          </a:p>
          <a:p>
            <a:pPr algn="r"/>
            <a:r>
              <a:rPr lang="en-US" sz="1400" dirty="0" smtClean="0"/>
              <a:t>3D molecular orbitals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0037" y="4185745"/>
            <a:ext cx="2015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3D computer graphics</a:t>
            </a:r>
          </a:p>
          <a:p>
            <a:r>
              <a:rPr lang="en-US" sz="1400" dirty="0"/>
              <a:t>3D printers</a:t>
            </a:r>
          </a:p>
          <a:p>
            <a:r>
              <a:rPr lang="en-US" sz="1400" dirty="0" smtClean="0"/>
              <a:t>3D Web</a:t>
            </a:r>
          </a:p>
          <a:p>
            <a:r>
              <a:rPr lang="en-US" sz="1400" dirty="0" smtClean="0"/>
              <a:t>3D PDF</a:t>
            </a:r>
          </a:p>
          <a:p>
            <a:r>
              <a:rPr lang="en-US" sz="1400" dirty="0"/>
              <a:t>3D molecular surfaces</a:t>
            </a:r>
          </a:p>
          <a:p>
            <a:r>
              <a:rPr lang="en-US" sz="1400" dirty="0" smtClean="0"/>
              <a:t>3D games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Volume</a:t>
            </a:r>
            <a:r>
              <a:rPr lang="en-US" sz="2800" dirty="0" smtClean="0"/>
              <a:t> vs. </a:t>
            </a:r>
            <a:r>
              <a:rPr lang="en-US" sz="2800" b="1" i="1" dirty="0" smtClean="0">
                <a:solidFill>
                  <a:srgbClr val="FF0000"/>
                </a:solidFill>
              </a:rPr>
              <a:t>Surface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8213635">
            <a:off x="5126091" y="2183109"/>
            <a:ext cx="997541" cy="2204466"/>
          </a:xfrm>
          <a:prstGeom prst="curvedLeftArrow">
            <a:avLst/>
          </a:prstGeom>
          <a:solidFill>
            <a:srgbClr val="F1B9C2">
              <a:alpha val="38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9031" y="2614107"/>
            <a:ext cx="13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(</a:t>
            </a:r>
            <a:r>
              <a:rPr lang="en-US" sz="1400" b="1" i="1" dirty="0" err="1" smtClean="0">
                <a:solidFill>
                  <a:srgbClr val="FF0000"/>
                </a:solidFill>
              </a:rPr>
              <a:t>Iso</a:t>
            </a:r>
            <a:r>
              <a:rPr lang="en-US" sz="1400" b="1" i="1" dirty="0" smtClean="0">
                <a:solidFill>
                  <a:srgbClr val="FF0000"/>
                </a:solidFill>
              </a:rPr>
              <a:t>)Surface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Extraction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63644" y="3776365"/>
            <a:ext cx="381000" cy="270891"/>
          </a:xfrm>
          <a:prstGeom prst="downArrow">
            <a:avLst/>
          </a:prstGeom>
          <a:solidFill>
            <a:srgbClr val="F1B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700188" y="3286125"/>
            <a:ext cx="151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3D </a:t>
            </a:r>
            <a:r>
              <a:rPr lang="en-US" sz="1400" dirty="0">
                <a:hlinkClick r:id="rId3"/>
              </a:rPr>
              <a:t>scanners</a:t>
            </a:r>
            <a:endParaRPr lang="en-US" sz="1400" dirty="0"/>
          </a:p>
          <a:p>
            <a:r>
              <a:rPr lang="en-US" sz="1400" dirty="0" smtClean="0"/>
              <a:t>3D </a:t>
            </a:r>
            <a:r>
              <a:rPr lang="en-US" sz="1400" dirty="0" smtClean="0">
                <a:hlinkClick r:id="rId4"/>
              </a:rPr>
              <a:t>AFM imaging</a:t>
            </a:r>
            <a:endParaRPr lang="en-US" sz="1400" dirty="0" smtClean="0"/>
          </a:p>
        </p:txBody>
      </p:sp>
      <p:sp>
        <p:nvSpPr>
          <p:cNvPr id="40" name="Down Arrow 39"/>
          <p:cNvSpPr/>
          <p:nvPr/>
        </p:nvSpPr>
        <p:spPr>
          <a:xfrm>
            <a:off x="4876022" y="3776365"/>
            <a:ext cx="381000" cy="270891"/>
          </a:xfrm>
          <a:prstGeom prst="downArrow">
            <a:avLst/>
          </a:prstGeom>
          <a:solidFill>
            <a:srgbClr val="F1B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270028" y="5867400"/>
            <a:ext cx="8416772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200" b="1" i="1" dirty="0" smtClean="0"/>
              <a:t>Terminology</a:t>
            </a:r>
          </a:p>
          <a:p>
            <a:pPr marL="0" lvl="1" indent="0">
              <a:buNone/>
            </a:pPr>
            <a:r>
              <a:rPr lang="en-US" sz="1200" dirty="0" smtClean="0"/>
              <a:t>- </a:t>
            </a:r>
            <a:r>
              <a:rPr lang="en-US" sz="1200" dirty="0" err="1" smtClean="0">
                <a:solidFill>
                  <a:srgbClr val="FF0000"/>
                </a:solidFill>
              </a:rPr>
              <a:t>Isosurface</a:t>
            </a:r>
            <a:r>
              <a:rPr lang="en-US" sz="1200" dirty="0" smtClean="0"/>
              <a:t> = A 3D contour; the surface over which the z-stack has the same value (Different </a:t>
            </a:r>
            <a:r>
              <a:rPr lang="en-US" sz="1200" dirty="0" err="1" smtClean="0"/>
              <a:t>isosurfaces</a:t>
            </a:r>
            <a:r>
              <a:rPr lang="en-US" sz="1200" dirty="0" smtClean="0"/>
              <a:t> for different values).</a:t>
            </a:r>
          </a:p>
        </p:txBody>
      </p:sp>
    </p:spTree>
    <p:extLst>
      <p:ext uri="{BB962C8B-B14F-4D97-AF65-F5344CB8AC3E}">
        <p14:creationId xmlns:p14="http://schemas.microsoft.com/office/powerpoint/2010/main" val="21115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4" grpId="0" animBg="1"/>
      <p:bldP spid="23" grpId="0"/>
      <p:bldP spid="5" grpId="0" animBg="1"/>
      <p:bldP spid="39" grpId="0"/>
      <p:bldP spid="40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458200" cy="129540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B400B4"/>
                </a:solidFill>
              </a:rPr>
              <a:t>Exercise 8</a:t>
            </a:r>
            <a:r>
              <a:rPr lang="en-US" sz="2000" dirty="0"/>
              <a:t>: Generation and visualization of 3D </a:t>
            </a:r>
            <a:r>
              <a:rPr lang="en-US" sz="2000" i="1" u="sng" dirty="0"/>
              <a:t>surfaces </a:t>
            </a:r>
            <a:r>
              <a:rPr lang="en-US" sz="2000" dirty="0"/>
              <a:t>with </a:t>
            </a:r>
            <a:r>
              <a:rPr lang="en-US" sz="2000" dirty="0">
                <a:hlinkClick r:id="rId3"/>
              </a:rPr>
              <a:t>Macro</a:t>
            </a: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B400B4"/>
                </a:solidFill>
              </a:rPr>
              <a:t>Exercise 9</a:t>
            </a:r>
            <a:r>
              <a:rPr lang="en-US" sz="2000" dirty="0"/>
              <a:t>: Exporting the surface as a </a:t>
            </a:r>
            <a:r>
              <a:rPr lang="en-US" sz="2000" dirty="0">
                <a:hlinkClick r:id="rId4"/>
              </a:rPr>
              <a:t>3D-printer</a:t>
            </a:r>
            <a:r>
              <a:rPr lang="en-US" sz="2000" dirty="0"/>
              <a:t>-compatible file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10</a:t>
            </a:r>
            <a:r>
              <a:rPr lang="en-US" sz="2000" dirty="0" smtClean="0"/>
              <a:t>: </a:t>
            </a:r>
            <a:r>
              <a:rPr lang="en-US" sz="2000" dirty="0"/>
              <a:t>Exporting the surface as a </a:t>
            </a:r>
            <a:r>
              <a:rPr lang="en-US" sz="2000" dirty="0">
                <a:hlinkClick r:id="rId5"/>
              </a:rPr>
              <a:t>3D-PDF</a:t>
            </a:r>
            <a:r>
              <a:rPr lang="en-US" sz="2000" dirty="0"/>
              <a:t>-compatible </a:t>
            </a:r>
            <a:r>
              <a:rPr lang="en-US" sz="2000" dirty="0" smtClean="0"/>
              <a:t>file</a:t>
            </a:r>
            <a:endParaRPr lang="en-US" sz="20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Surface</a:t>
            </a:r>
            <a:r>
              <a:rPr lang="en-US" sz="2800" dirty="0" smtClean="0"/>
              <a:t> rendering: Exercises with ImageJ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572000"/>
            <a:ext cx="57626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43" y="3197998"/>
            <a:ext cx="1491942" cy="14580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63" y="2419208"/>
            <a:ext cx="1955467" cy="1466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8554" y="3734655"/>
            <a:ext cx="1366401" cy="10253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3" y="3342883"/>
            <a:ext cx="1600201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390" y="4647808"/>
            <a:ext cx="2228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1D</a:t>
            </a:r>
            <a:r>
              <a:rPr lang="en-US" sz="1100" dirty="0" smtClean="0"/>
              <a:t> Visualization)</a:t>
            </a:r>
          </a:p>
          <a:p>
            <a:pPr algn="ctr"/>
            <a:r>
              <a:rPr lang="en-US" sz="1100" b="1" dirty="0" smtClean="0"/>
              <a:t>0D</a:t>
            </a:r>
            <a:r>
              <a:rPr lang="en-US" sz="1100" dirty="0" smtClean="0"/>
              <a:t> (point) </a:t>
            </a:r>
            <a:r>
              <a:rPr lang="en-US" sz="1100" i="1" dirty="0" smtClean="0">
                <a:solidFill>
                  <a:srgbClr val="FF0000"/>
                </a:solidFill>
              </a:rPr>
              <a:t>contours</a:t>
            </a:r>
            <a:endParaRPr lang="en-US" sz="11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00" y="2531115"/>
            <a:ext cx="229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2D</a:t>
            </a:r>
            <a:r>
              <a:rPr lang="en-US" sz="1100" dirty="0" smtClean="0"/>
              <a:t> Visualization)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894081" y="4647808"/>
            <a:ext cx="2349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</a:t>
            </a:r>
            <a:r>
              <a:rPr lang="en-US" sz="1100" b="1" dirty="0" smtClean="0"/>
              <a:t>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2D</a:t>
            </a:r>
            <a:r>
              <a:rPr lang="en-US" sz="1100" dirty="0" smtClean="0"/>
              <a:t> Visualization)</a:t>
            </a:r>
          </a:p>
          <a:p>
            <a:pPr algn="ctr"/>
            <a:r>
              <a:rPr lang="en-US" sz="1100" b="1" dirty="0" smtClean="0"/>
              <a:t>1D</a:t>
            </a:r>
            <a:r>
              <a:rPr lang="en-US" sz="1100" dirty="0" smtClean="0"/>
              <a:t> (curve) </a:t>
            </a:r>
            <a:r>
              <a:rPr lang="en-US" sz="1100" i="1" dirty="0" smtClean="0">
                <a:solidFill>
                  <a:srgbClr val="FF0000"/>
                </a:solidFill>
              </a:rPr>
              <a:t>contours</a:t>
            </a:r>
            <a:endParaRPr lang="en-US" sz="11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9686" y="2531115"/>
            <a:ext cx="2144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3D</a:t>
            </a:r>
            <a:r>
              <a:rPr lang="en-US" sz="1100" dirty="0" smtClean="0"/>
              <a:t> Visualization)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586667" y="4647808"/>
            <a:ext cx="2406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3D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3D</a:t>
            </a:r>
            <a:r>
              <a:rPr lang="en-US" sz="1100" dirty="0" smtClean="0"/>
              <a:t> Visualization)</a:t>
            </a:r>
          </a:p>
          <a:p>
            <a:pPr algn="ctr"/>
            <a:r>
              <a:rPr lang="en-US" sz="1100" b="1" dirty="0" smtClean="0"/>
              <a:t>2D</a:t>
            </a:r>
            <a:r>
              <a:rPr lang="en-US" sz="1100" dirty="0" smtClean="0"/>
              <a:t> (surface) </a:t>
            </a:r>
            <a:r>
              <a:rPr lang="en-US" sz="1100" i="1" dirty="0" smtClean="0">
                <a:solidFill>
                  <a:srgbClr val="FF0000"/>
                </a:solidFill>
              </a:rPr>
              <a:t>contours</a:t>
            </a:r>
            <a:endParaRPr lang="en-US" sz="11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2531115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3</a:t>
            </a:r>
            <a:r>
              <a:rPr lang="en-US" sz="1100" b="1" dirty="0" smtClean="0"/>
              <a:t>D</a:t>
            </a:r>
            <a:r>
              <a:rPr lang="en-US" sz="1100" dirty="0" smtClean="0"/>
              <a:t> Variations (in </a:t>
            </a:r>
            <a:r>
              <a:rPr lang="en-US" sz="1100" b="1" dirty="0" smtClean="0"/>
              <a:t>4D</a:t>
            </a:r>
            <a:r>
              <a:rPr lang="en-US" sz="1100" dirty="0" smtClean="0"/>
              <a:t> Space)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7822" y="5156060"/>
            <a:ext cx="2104385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Isosurface</a:t>
            </a:r>
            <a:r>
              <a:rPr lang="en-US" sz="1400" b="1" dirty="0" smtClean="0">
                <a:solidFill>
                  <a:srgbClr val="FF0000"/>
                </a:solidFill>
              </a:rPr>
              <a:t> visualization </a:t>
            </a:r>
            <a:r>
              <a:rPr lang="en-US" sz="1200" b="1" dirty="0" smtClean="0">
                <a:solidFill>
                  <a:srgbClr val="FF0000"/>
                </a:solidFill>
              </a:rPr>
              <a:t>(of a z-stack)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Putting </a:t>
            </a:r>
            <a:r>
              <a:rPr lang="en-US" sz="2800" dirty="0">
                <a:solidFill>
                  <a:srgbClr val="FF0000"/>
                </a:solidFill>
              </a:rPr>
              <a:t>“3D </a:t>
            </a:r>
            <a:r>
              <a:rPr lang="en-US" sz="2800" dirty="0" smtClean="0">
                <a:solidFill>
                  <a:srgbClr val="FF0000"/>
                </a:solidFill>
              </a:rPr>
              <a:t>surface”</a:t>
            </a:r>
            <a:r>
              <a:rPr lang="en-US" sz="2800" dirty="0" smtClean="0"/>
              <a:t> </a:t>
            </a:r>
            <a:r>
              <a:rPr lang="en-US" sz="2800" dirty="0"/>
              <a:t>into perspective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Contours and variation/visualization dimensions</a:t>
            </a:r>
            <a:br>
              <a:rPr lang="en-US" sz="1800" dirty="0" smtClean="0"/>
            </a:b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5703" y="2180833"/>
            <a:ext cx="151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99"/>
                </a:solidFill>
              </a:rPr>
              <a:t>I</a:t>
            </a:r>
            <a:r>
              <a:rPr lang="en-US" dirty="0" smtClean="0"/>
              <a:t> = f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6699"/>
                </a:solidFill>
              </a:rPr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42765" y="2180833"/>
            <a:ext cx="151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99"/>
                </a:solidFill>
              </a:rPr>
              <a:t>I</a:t>
            </a:r>
            <a:r>
              <a:rPr lang="en-US" dirty="0" smtClean="0"/>
              <a:t> = f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rgbClr val="FF6699"/>
                </a:solidFill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rgbClr val="FF6699"/>
                </a:solidFill>
              </a:rPr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60910" y="2180833"/>
            <a:ext cx="151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99"/>
                </a:solidFill>
              </a:rPr>
              <a:t>I</a:t>
            </a:r>
            <a:r>
              <a:rPr lang="en-US" dirty="0" smtClean="0"/>
              <a:t> = f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rgbClr val="FF6699"/>
                </a:solidFill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rgbClr val="FF6699"/>
                </a:solidFill>
              </a:rPr>
              <a:t>y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rgbClr val="FF6699"/>
                </a:solidFill>
              </a:rPr>
              <a:t>z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4" y="2742808"/>
            <a:ext cx="1559089" cy="9829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943600" y="2890898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hlinkClick r:id="rId7"/>
              </a:rPr>
              <a:t>Homework for volunteers!</a:t>
            </a:r>
            <a:endParaRPr lang="en-US" sz="1100" i="1" dirty="0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633192" y="2640325"/>
            <a:ext cx="807178" cy="840932"/>
            <a:chOff x="3811193" y="5399431"/>
            <a:chExt cx="807178" cy="8409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938996" y="6096000"/>
              <a:ext cx="40440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6725" y="5932586"/>
              <a:ext cx="341646" cy="30777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 smtClean="0">
                  <a:solidFill>
                    <a:srgbClr val="FF6699"/>
                  </a:solidFill>
                </a:rPr>
                <a:t>x</a:t>
              </a:r>
              <a:endParaRPr lang="en-US" dirty="0">
                <a:solidFill>
                  <a:srgbClr val="FF6699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11193" y="5399431"/>
              <a:ext cx="341646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3948521" y="5678633"/>
              <a:ext cx="0" cy="41563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958046" y="5791201"/>
              <a:ext cx="318679" cy="29527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181475" y="5531411"/>
              <a:ext cx="341646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 smtClean="0">
                  <a:solidFill>
                    <a:srgbClr val="FF6699"/>
                  </a:solidFill>
                </a:rPr>
                <a:t>y</a:t>
              </a:r>
              <a:endParaRPr lang="en-US" dirty="0">
                <a:solidFill>
                  <a:srgbClr val="FF6699"/>
                </a:solidFill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919865" y="3675519"/>
            <a:ext cx="816703" cy="857866"/>
            <a:chOff x="3801668" y="5382497"/>
            <a:chExt cx="816703" cy="857866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3938996" y="6096000"/>
              <a:ext cx="40440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276725" y="5932586"/>
              <a:ext cx="341646" cy="30777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 smtClean="0">
                  <a:solidFill>
                    <a:srgbClr val="FF6699"/>
                  </a:solidFill>
                </a:rPr>
                <a:t>x</a:t>
              </a:r>
              <a:endParaRPr lang="en-US" dirty="0">
                <a:solidFill>
                  <a:srgbClr val="FF6699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01668" y="5382497"/>
              <a:ext cx="341646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z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938996" y="5678633"/>
              <a:ext cx="0" cy="41563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48521" y="5791201"/>
              <a:ext cx="318679" cy="29527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171950" y="5531411"/>
              <a:ext cx="341646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 smtClean="0">
                  <a:solidFill>
                    <a:srgbClr val="FF6699"/>
                  </a:solidFill>
                </a:rPr>
                <a:t>y</a:t>
              </a:r>
              <a:endParaRPr lang="en-US" dirty="0">
                <a:solidFill>
                  <a:srgbClr val="FF6699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5300" y="1901007"/>
            <a:ext cx="229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 </a:t>
            </a:r>
            <a:r>
              <a:rPr lang="en-US" sz="1100" b="1" i="1" dirty="0" smtClean="0"/>
              <a:t>Line</a:t>
            </a:r>
            <a:r>
              <a:rPr lang="en-US" sz="1100" dirty="0" smtClean="0"/>
              <a:t> in a single confocal image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2789603" y="1901007"/>
            <a:ext cx="229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 single confocal </a:t>
            </a:r>
            <a:r>
              <a:rPr lang="en-US" sz="1100" b="1" i="1" dirty="0" smtClean="0"/>
              <a:t>image</a:t>
            </a:r>
            <a:endParaRPr lang="en-US" sz="11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5670507" y="1901007"/>
            <a:ext cx="229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 confocal </a:t>
            </a:r>
            <a:r>
              <a:rPr lang="en-US" sz="1100" b="1" i="1" dirty="0" smtClean="0"/>
              <a:t>z-stack</a:t>
            </a:r>
            <a:endParaRPr lang="en-US" sz="1100" b="1" i="1" dirty="0"/>
          </a:p>
        </p:txBody>
      </p:sp>
      <p:sp>
        <p:nvSpPr>
          <p:cNvPr id="39" name="Oval 38"/>
          <p:cNvSpPr/>
          <p:nvPr/>
        </p:nvSpPr>
        <p:spPr>
          <a:xfrm rot="918559">
            <a:off x="3091382" y="3145923"/>
            <a:ext cx="5746488" cy="1236489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FF0000"/>
                </a:gs>
                <a:gs pos="100000">
                  <a:srgbClr val="F1B9C2">
                    <a:alpha val="31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2800182" y="1828800"/>
            <a:ext cx="2332410" cy="2090328"/>
          </a:xfrm>
          <a:prstGeom prst="mathMultiply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21600000">
            <a:off x="4510314" y="3426027"/>
            <a:ext cx="150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“3D surface”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23" grpId="0"/>
      <p:bldP spid="24" grpId="0"/>
      <p:bldP spid="25" grpId="0"/>
      <p:bldP spid="33" grpId="0"/>
      <p:bldP spid="46" grpId="0"/>
      <p:bldP spid="48" grpId="0"/>
      <p:bldP spid="50" grpId="0"/>
      <p:bldP spid="39" grpId="0" animBg="1"/>
      <p:bldP spid="40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Connectivity of (</a:t>
            </a:r>
            <a:r>
              <a:rPr lang="en-US" sz="2800" dirty="0" err="1" smtClean="0"/>
              <a:t>iso</a:t>
            </a:r>
            <a:r>
              <a:rPr lang="en-US" sz="2800" dirty="0" smtClean="0"/>
              <a:t>) surfaces</a:t>
            </a:r>
            <a:endParaRPr lang="en-US" sz="2000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457200" y="1296000"/>
            <a:ext cx="8305800" cy="182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No problem with disconnected surfaces!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Connected surface (in image) </a:t>
            </a:r>
            <a:r>
              <a:rPr lang="en-US" sz="1600" b="1" dirty="0">
                <a:solidFill>
                  <a:srgbClr val="FF0000"/>
                </a:solidFill>
              </a:rPr>
              <a:t>≠</a:t>
            </a:r>
            <a:r>
              <a:rPr lang="en-US" sz="1600" dirty="0"/>
              <a:t> </a:t>
            </a:r>
            <a:r>
              <a:rPr lang="en-US" sz="1600" dirty="0" smtClean="0"/>
              <a:t>Physically-connected surface</a:t>
            </a:r>
            <a:endParaRPr lang="en-US" sz="1600" dirty="0"/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Connected surface (in image) </a:t>
            </a:r>
            <a:r>
              <a:rPr lang="en-US" sz="1600" b="1" dirty="0" smtClean="0">
                <a:solidFill>
                  <a:srgbClr val="FF0000"/>
                </a:solidFill>
              </a:rPr>
              <a:t>=</a:t>
            </a:r>
            <a:r>
              <a:rPr lang="en-US" sz="1600" dirty="0" smtClean="0"/>
              <a:t> Full coverage with </a:t>
            </a:r>
            <a:r>
              <a:rPr lang="en-US" sz="1600" b="1" i="1" dirty="0" smtClean="0">
                <a:solidFill>
                  <a:srgbClr val="FF0000"/>
                </a:solidFill>
              </a:rPr>
              <a:t>visible</a:t>
            </a:r>
            <a:r>
              <a:rPr lang="en-US" sz="1600" dirty="0" smtClean="0"/>
              <a:t> fluorophores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Reasons for invisibility of fluorophores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1200" dirty="0" smtClean="0"/>
              <a:t>Intensity (</a:t>
            </a:r>
            <a:r>
              <a:rPr lang="en-US" sz="1200" dirty="0" err="1" smtClean="0"/>
              <a:t>isosurface</a:t>
            </a:r>
            <a:r>
              <a:rPr lang="en-US" sz="1200" dirty="0" smtClean="0"/>
              <a:t>) level, optical resolution, </a:t>
            </a:r>
            <a:r>
              <a:rPr lang="en-US" sz="1200" dirty="0" smtClean="0">
                <a:hlinkClick r:id="rId2"/>
              </a:rPr>
              <a:t>quenching</a:t>
            </a:r>
            <a:r>
              <a:rPr lang="en-US" sz="1200" dirty="0" smtClean="0"/>
              <a:t> of excited </a:t>
            </a:r>
            <a:r>
              <a:rPr lang="en-US" sz="1200" dirty="0" err="1" smtClean="0"/>
              <a:t>fuorophores</a:t>
            </a:r>
            <a:r>
              <a:rPr lang="en-US" sz="1200" dirty="0" smtClean="0"/>
              <a:t>, formation of no excited state (</a:t>
            </a:r>
            <a:r>
              <a:rPr lang="en-US" sz="1200" dirty="0" smtClean="0">
                <a:hlinkClick r:id="rId3"/>
              </a:rPr>
              <a:t>static quenching</a:t>
            </a:r>
            <a:r>
              <a:rPr lang="en-US" sz="1200" dirty="0" smtClean="0"/>
              <a:t>) </a:t>
            </a: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40" y="3895526"/>
            <a:ext cx="1171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5" y="3895526"/>
            <a:ext cx="1181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95" y="4081263"/>
            <a:ext cx="942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943122" y="5029200"/>
            <a:ext cx="53593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i="1" dirty="0" smtClean="0">
                <a:hlinkClick r:id="rId7"/>
              </a:rPr>
              <a:t>POV-Ray</a:t>
            </a:r>
            <a:r>
              <a:rPr lang="en-US" sz="1050" i="1" dirty="0" smtClean="0"/>
              <a:t> rendering of yeast cell </a:t>
            </a:r>
            <a:r>
              <a:rPr lang="en-US" sz="1050" i="1" dirty="0" err="1" smtClean="0"/>
              <a:t>isosurfaces</a:t>
            </a:r>
            <a:r>
              <a:rPr lang="en-US" sz="1050" i="1" dirty="0" smtClean="0"/>
              <a:t> (with thresholding</a:t>
            </a:r>
            <a:r>
              <a:rPr lang="en-US" sz="1050" i="1" dirty="0" smtClean="0">
                <a:hlinkClick r:id="rId8" action="ppaction://hlinksldjump"/>
              </a:rPr>
              <a:t>*</a:t>
            </a:r>
            <a:r>
              <a:rPr lang="en-US" sz="1050" i="1" dirty="0" smtClean="0"/>
              <a:t>) with UCSF Chimera. Sample preparation and imaging </a:t>
            </a:r>
            <a:r>
              <a:rPr lang="en-US" sz="1050" i="1" dirty="0"/>
              <a:t>by </a:t>
            </a:r>
            <a:r>
              <a:rPr lang="en-US" sz="1050" i="1" dirty="0">
                <a:hlinkClick r:id="rId9"/>
              </a:rPr>
              <a:t>Christian </a:t>
            </a:r>
            <a:r>
              <a:rPr lang="en-US" sz="1050" i="1" dirty="0" err="1" smtClean="0">
                <a:hlinkClick r:id="rId9"/>
              </a:rPr>
              <a:t>Hörth</a:t>
            </a:r>
            <a:r>
              <a:rPr lang="en-US" sz="1050" i="1" dirty="0" smtClean="0"/>
              <a:t> using a </a:t>
            </a:r>
            <a:r>
              <a:rPr lang="en-US" sz="1050" i="1" dirty="0" smtClean="0">
                <a:hlinkClick r:id="rId10"/>
              </a:rPr>
              <a:t>Leica TCS SP5</a:t>
            </a:r>
            <a:r>
              <a:rPr lang="en-US" sz="1050" i="1" dirty="0" smtClean="0"/>
              <a:t> confocal microscope.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1000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Web 3D</a:t>
            </a:r>
            <a:r>
              <a:rPr lang="en-US" sz="2800" dirty="0" smtClean="0"/>
              <a:t> visualization of a Surface</a:t>
            </a:r>
            <a:endParaRPr lang="en-US" sz="2800" dirty="0"/>
          </a:p>
        </p:txBody>
      </p:sp>
      <p:sp>
        <p:nvSpPr>
          <p:cNvPr id="16" name="AutoShape 13" descr="Image result for firefox moz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9" descr="Image result for 3d printer ni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4" descr="http://threejs.org/files/intr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02" y="3698555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44205" y="3031805"/>
            <a:ext cx="1416508" cy="1286428"/>
            <a:chOff x="1981200" y="1776217"/>
            <a:chExt cx="1416508" cy="12864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270" y="2224226"/>
              <a:ext cx="587795" cy="52709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559" y="2368891"/>
              <a:ext cx="587795" cy="52709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305" y="2528483"/>
              <a:ext cx="587795" cy="52709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829097" y="2555252"/>
              <a:ext cx="396000" cy="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59412" y="2382840"/>
              <a:ext cx="2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829097" y="2052000"/>
              <a:ext cx="0" cy="50400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90800" y="1776217"/>
              <a:ext cx="476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y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2219497" y="2558534"/>
              <a:ext cx="609600" cy="38100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981200" y="2754868"/>
              <a:ext cx="476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z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88513" y="2743200"/>
            <a:ext cx="164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3D </a:t>
            </a:r>
            <a:r>
              <a:rPr lang="en-US" sz="1600" b="1" i="1" dirty="0" smtClean="0">
                <a:solidFill>
                  <a:srgbClr val="FF0000"/>
                </a:solidFill>
              </a:rPr>
              <a:t>volume</a:t>
            </a:r>
            <a:r>
              <a:rPr lang="en-US" sz="1600" b="1" i="1" dirty="0" smtClean="0"/>
              <a:t> </a:t>
            </a:r>
            <a:r>
              <a:rPr lang="en-US" sz="1600" dirty="0" smtClean="0"/>
              <a:t>Data</a:t>
            </a:r>
            <a:endParaRPr lang="en-US" sz="1600" dirty="0"/>
          </a:p>
        </p:txBody>
      </p:sp>
      <p:pic>
        <p:nvPicPr>
          <p:cNvPr id="1033" name="Picture 9" descr="http://imagej.nih.gov/ij/images/imagej-logo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338" y="3260405"/>
            <a:ext cx="1572150" cy="3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cgl.ucsf.edu/Outreach/Workshops/UCSF-Fall-2005/WSimages/ChimeraLogoSmall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620" y="3689018"/>
            <a:ext cx="1332292" cy="86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Down Arrow 43"/>
          <p:cNvSpPr/>
          <p:nvPr/>
        </p:nvSpPr>
        <p:spPr>
          <a:xfrm rot="16200000">
            <a:off x="2244870" y="3510300"/>
            <a:ext cx="242316" cy="60107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204312" y="2743200"/>
            <a:ext cx="162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3D </a:t>
            </a:r>
            <a:r>
              <a:rPr lang="en-US" sz="1600" b="1" i="1" dirty="0" smtClean="0">
                <a:solidFill>
                  <a:srgbClr val="FF0000"/>
                </a:solidFill>
              </a:rPr>
              <a:t>surface</a:t>
            </a:r>
            <a:r>
              <a:rPr lang="en-US" sz="1600" b="1" i="1" dirty="0" smtClean="0"/>
              <a:t> </a:t>
            </a:r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47" name="Down Arrow 46"/>
          <p:cNvSpPr/>
          <p:nvPr/>
        </p:nvSpPr>
        <p:spPr>
          <a:xfrm rot="16200000">
            <a:off x="4567440" y="3509637"/>
            <a:ext cx="242316" cy="60107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www.x3dom.org/wp-content/themes/x3domnew/x3dom_logo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88" y="3211287"/>
            <a:ext cx="1411290" cy="41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472809" y="2743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Rendered</a:t>
            </a:r>
            <a:r>
              <a:rPr lang="en-US" sz="1600" dirty="0" smtClean="0"/>
              <a:t> 3D Data</a:t>
            </a:r>
            <a:endParaRPr lang="en-US" sz="1600" dirty="0"/>
          </a:p>
        </p:txBody>
      </p:sp>
      <p:sp>
        <p:nvSpPr>
          <p:cNvPr id="54" name="Down Arrow 53"/>
          <p:cNvSpPr/>
          <p:nvPr/>
        </p:nvSpPr>
        <p:spPr>
          <a:xfrm rot="16200000">
            <a:off x="6821884" y="3491776"/>
            <a:ext cx="242316" cy="601079"/>
          </a:xfrm>
          <a:prstGeom prst="downArrow">
            <a:avLst/>
          </a:prstGeom>
          <a:solidFill>
            <a:srgbClr val="00B05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https://upload.wikimedia.org/wikipedia/en/thumb/e/e3/Firefox-logo.svg/120px-Firefox-logo.svg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44628"/>
            <a:ext cx="1143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1296000"/>
            <a:ext cx="7848599" cy="99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Visualization of surfaces (“standard 3D data”)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Visualization programs (ImageJ, Chimera), Web browser, Acrobat Reader ….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Support for 4D data: </a:t>
            </a:r>
            <a:r>
              <a:rPr lang="en-US" sz="1600" dirty="0" smtClean="0">
                <a:hlinkClick r:id="rId15"/>
              </a:rPr>
              <a:t>“free-viewpoint video renderer”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7975" y="5791200"/>
            <a:ext cx="875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</a:rPr>
              <a:t>Warning</a:t>
            </a:r>
            <a:r>
              <a:rPr lang="en-US" sz="1000" b="1" i="1" dirty="0" smtClean="0"/>
              <a:t>:</a:t>
            </a:r>
            <a:r>
              <a:rPr lang="en-US" sz="1000" dirty="0" smtClean="0"/>
              <a:t> Web browsers can have </a:t>
            </a:r>
            <a:r>
              <a:rPr lang="en-US" sz="1000" dirty="0" smtClean="0">
                <a:hlinkClick r:id="rId16"/>
              </a:rPr>
              <a:t>security issues</a:t>
            </a:r>
            <a:r>
              <a:rPr lang="en-US" sz="1000" dirty="0" smtClean="0"/>
              <a:t>, some of which originate from </a:t>
            </a:r>
            <a:r>
              <a:rPr lang="en-US" sz="1000" dirty="0" err="1" smtClean="0">
                <a:hlinkClick r:id="rId17"/>
              </a:rPr>
              <a:t>Javascript</a:t>
            </a:r>
            <a:r>
              <a:rPr lang="en-US" sz="1000" dirty="0" smtClean="0"/>
              <a:t> programs (as used in Web 3D). One practical way of enhancing security is using programs like </a:t>
            </a:r>
            <a:r>
              <a:rPr lang="en-US" sz="1000" dirty="0" err="1" smtClean="0">
                <a:hlinkClick r:id="rId18"/>
              </a:rPr>
              <a:t>NoScript</a:t>
            </a:r>
            <a:r>
              <a:rPr lang="en-US" sz="1000" dirty="0" smtClean="0"/>
              <a:t> and allowing only “trustable” websites. Surfing Internet and randomly watching 3D content </a:t>
            </a:r>
            <a:r>
              <a:rPr lang="en-US" sz="1000" i="1" dirty="0" smtClean="0"/>
              <a:t>from unknown origins</a:t>
            </a:r>
            <a:r>
              <a:rPr lang="en-US" sz="1000" dirty="0" smtClean="0"/>
              <a:t> is discouraged.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426693" y="4953000"/>
            <a:ext cx="277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Not so simple programming!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73106" y="4555121"/>
            <a:ext cx="2339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“Simple” programming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/>
      <p:bldP spid="47" grpId="0" animBg="1"/>
      <p:bldP spid="52" grpId="0"/>
      <p:bldP spid="54" grpId="0" animBg="1"/>
      <p:bldP spid="3" grpId="0"/>
      <p:bldP spid="4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75445"/>
              </p:ext>
            </p:extLst>
          </p:nvPr>
        </p:nvGraphicFramePr>
        <p:xfrm>
          <a:off x="2514600" y="1371600"/>
          <a:ext cx="1122655" cy="3054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55"/>
              </a:tblGrid>
              <a:tr h="610861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Programming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F1FA"/>
                    </a:solidFill>
                  </a:tcPr>
                </a:tc>
              </a:tr>
              <a:tr h="6108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“No”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10861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Yes (“Simple”)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10861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Yes (Rigorous)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08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Yes (Rigorous)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77852" y="2616025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30</a:t>
            </a:r>
            <a:r>
              <a:rPr lang="en-US" sz="1200" dirty="0" smtClean="0"/>
              <a:t> lines of (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/HTML/CSS) </a:t>
            </a:r>
            <a:r>
              <a:rPr lang="en-US" sz="1200" dirty="0" smtClean="0">
                <a:hlinkClick r:id="rId2"/>
              </a:rPr>
              <a:t>code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65" y="2873974"/>
            <a:ext cx="3822573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56" y="3517715"/>
            <a:ext cx="5500592" cy="24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27326" y="3261207"/>
            <a:ext cx="2920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27,000</a:t>
            </a:r>
            <a:r>
              <a:rPr lang="en-US" sz="1200" dirty="0" smtClean="0"/>
              <a:t> lines of (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/HTML/CSS) </a:t>
            </a:r>
            <a:r>
              <a:rPr lang="en-US" sz="1200" dirty="0" smtClean="0">
                <a:hlinkClick r:id="rId5"/>
              </a:rPr>
              <a:t>code</a:t>
            </a:r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Who deals with how much </a:t>
            </a:r>
            <a:r>
              <a:rPr lang="en-US" sz="2800" dirty="0"/>
              <a:t>programming?</a:t>
            </a:r>
            <a:br>
              <a:rPr lang="en-US" sz="2800" dirty="0"/>
            </a:br>
            <a:r>
              <a:rPr lang="en-US" sz="2000" dirty="0" smtClean="0"/>
              <a:t>(Browser-based Visualization)</a:t>
            </a:r>
            <a:endParaRPr lang="en-US" sz="2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85965142"/>
              </p:ext>
            </p:extLst>
          </p:nvPr>
        </p:nvGraphicFramePr>
        <p:xfrm>
          <a:off x="76200" y="2028825"/>
          <a:ext cx="2438400" cy="239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2222300"/>
            <a:ext cx="2650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We do (</a:t>
            </a:r>
            <a:r>
              <a:rPr lang="en-US" sz="1400" b="1" dirty="0" smtClean="0">
                <a:solidFill>
                  <a:srgbClr val="FF0000"/>
                </a:solidFill>
              </a:rPr>
              <a:t>nontrivial</a:t>
            </a:r>
            <a:r>
              <a:rPr lang="en-US" sz="1400" dirty="0" smtClean="0">
                <a:solidFill>
                  <a:srgbClr val="FF0000"/>
                </a:solidFill>
              </a:rPr>
              <a:t>) interpretation!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775" y="4803606"/>
            <a:ext cx="239400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11"/>
              </a:rPr>
              <a:t>“Computer system”</a:t>
            </a:r>
            <a:endParaRPr lang="en-US" sz="1600" dirty="0"/>
          </a:p>
        </p:txBody>
      </p:sp>
      <p:sp>
        <p:nvSpPr>
          <p:cNvPr id="6" name="Up-Down Arrow 5"/>
          <p:cNvSpPr/>
          <p:nvPr/>
        </p:nvSpPr>
        <p:spPr>
          <a:xfrm>
            <a:off x="1187475" y="4429125"/>
            <a:ext cx="222225" cy="360000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1017284">
            <a:off x="7606151" y="3444843"/>
            <a:ext cx="1155893" cy="363121"/>
          </a:xfrm>
          <a:prstGeom prst="ellipse">
            <a:avLst/>
          </a:prstGeom>
          <a:noFill/>
          <a:ln cap="rnd" cmpd="sng">
            <a:solidFill>
              <a:srgbClr val="FF000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2222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Graphic spid="10" grpId="0">
        <p:bldAsOne/>
      </p:bldGraphic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Aliakbar</a:t>
            </a:r>
            <a:r>
              <a:rPr lang="en-US" sz="1600" dirty="0" smtClean="0"/>
              <a:t> </a:t>
            </a:r>
            <a:r>
              <a:rPr lang="en-US" sz="1600" dirty="0" err="1" smtClean="0"/>
              <a:t>Jafarpour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200" dirty="0" smtClean="0"/>
              <a:t>Imaging Facility, Center for Molecular Biology at University of Heidelberg (ZMBH), Germany</a:t>
            </a:r>
          </a:p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HBIGS</a:t>
            </a:r>
            <a:r>
              <a:rPr lang="en-US" sz="1200" dirty="0" smtClean="0"/>
              <a:t> Core Course Fall 2015</a:t>
            </a:r>
          </a:p>
          <a:p>
            <a:pPr marL="0" indent="0" algn="ctr">
              <a:buNone/>
            </a:pPr>
            <a:r>
              <a:rPr lang="en-US" sz="1600" dirty="0">
                <a:hlinkClick r:id="rId3"/>
              </a:rPr>
              <a:t>jafarpour.a.j@ieee.org</a:t>
            </a:r>
            <a:endParaRPr lang="en-US" sz="16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3D visualization for cell biologists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1" y="3807023"/>
            <a:ext cx="434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“A picture is worth a thousand words,” </a:t>
            </a:r>
            <a:r>
              <a:rPr lang="en-US" sz="1400" i="1" dirty="0" smtClean="0">
                <a:solidFill>
                  <a:srgbClr val="FF0000"/>
                </a:solidFill>
              </a:rPr>
              <a:t>and a 3D one …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40" y="2657475"/>
            <a:ext cx="1171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5" y="2657475"/>
            <a:ext cx="1181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95" y="2843212"/>
            <a:ext cx="942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2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458200" cy="251460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B400B4"/>
                </a:solidFill>
              </a:rPr>
              <a:t>Exercise 11</a:t>
            </a:r>
            <a:r>
              <a:rPr lang="en-US" sz="2000" dirty="0" smtClean="0"/>
              <a:t>: Visualizing the </a:t>
            </a:r>
            <a:r>
              <a:rPr lang="en-US" sz="2000" i="1" dirty="0" smtClean="0"/>
              <a:t>binary</a:t>
            </a:r>
            <a:r>
              <a:rPr lang="en-US" sz="2000" dirty="0" smtClean="0"/>
              <a:t> STL file with Firefox (</a:t>
            </a:r>
            <a:r>
              <a:rPr lang="en-US" sz="2000" dirty="0" smtClean="0">
                <a:hlinkClick r:id="rId3"/>
              </a:rPr>
              <a:t>HTML code</a:t>
            </a:r>
            <a:r>
              <a:rPr lang="en-US" sz="2000" dirty="0" smtClean="0"/>
              <a:t>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Rescaling the z-stack may be needed (dimensions ~ 1 unit)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12</a:t>
            </a:r>
            <a:r>
              <a:rPr lang="en-US" sz="2000" dirty="0" smtClean="0"/>
              <a:t>: </a:t>
            </a:r>
            <a:r>
              <a:rPr lang="en-US" sz="2000" dirty="0"/>
              <a:t>Visualizing the </a:t>
            </a:r>
            <a:r>
              <a:rPr lang="en-US" sz="2000" dirty="0" err="1" smtClean="0"/>
              <a:t>Wavefront</a:t>
            </a:r>
            <a:r>
              <a:rPr lang="en-US" sz="2000" dirty="0" smtClean="0"/>
              <a:t> (</a:t>
            </a:r>
            <a:r>
              <a:rPr lang="en-US" sz="2000" dirty="0" err="1" smtClean="0"/>
              <a:t>obj</a:t>
            </a:r>
            <a:r>
              <a:rPr lang="en-US" sz="2000" dirty="0" smtClean="0"/>
              <a:t>/</a:t>
            </a:r>
            <a:r>
              <a:rPr lang="en-US" sz="2000" dirty="0" err="1" smtClean="0"/>
              <a:t>mtl</a:t>
            </a:r>
            <a:r>
              <a:rPr lang="en-US" sz="2000" dirty="0" smtClean="0"/>
              <a:t>)</a:t>
            </a:r>
            <a:r>
              <a:rPr lang="en-US" sz="2000" i="1" dirty="0" smtClean="0"/>
              <a:t> </a:t>
            </a:r>
            <a:r>
              <a:rPr lang="en-US" sz="2000" dirty="0" smtClean="0"/>
              <a:t>file </a:t>
            </a:r>
            <a:r>
              <a:rPr lang="en-US" sz="2000" dirty="0"/>
              <a:t>with Firefox (</a:t>
            </a:r>
            <a:r>
              <a:rPr lang="en-US" sz="2000" dirty="0">
                <a:hlinkClick r:id="rId4"/>
              </a:rPr>
              <a:t>HTML code</a:t>
            </a:r>
            <a:r>
              <a:rPr lang="en-US" sz="2000" dirty="0" smtClean="0"/>
              <a:t>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Rescaling the z-stack may be needed (dimensions ~ 1 unit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Offline Web3D</a:t>
            </a:r>
          </a:p>
          <a:p>
            <a:pPr lvl="1"/>
            <a:r>
              <a:rPr lang="en-US" sz="1600" dirty="0" smtClean="0"/>
              <a:t>Downloading necessary files of </a:t>
            </a:r>
            <a:r>
              <a:rPr lang="en-US" sz="1600" dirty="0"/>
              <a:t>Wb3D on local machines </a:t>
            </a:r>
            <a:endParaRPr lang="en-US" sz="1600" dirty="0" smtClean="0"/>
          </a:p>
          <a:p>
            <a:pPr lvl="1"/>
            <a:r>
              <a:rPr lang="en-US" sz="1600" dirty="0" smtClean="0"/>
              <a:t>No </a:t>
            </a:r>
            <a:r>
              <a:rPr lang="en-US" sz="1600" dirty="0"/>
              <a:t>need for internet </a:t>
            </a:r>
            <a:r>
              <a:rPr lang="en-US" sz="1600" dirty="0" smtClean="0"/>
              <a:t>connection (one-time-only download)</a:t>
            </a:r>
            <a:endParaRPr lang="en-US" sz="1600" dirty="0"/>
          </a:p>
          <a:p>
            <a:pPr marL="342900" lvl="1" indent="-342900">
              <a:buFont typeface="Symbol" panose="05050102010706020507" pitchFamily="18" charset="2"/>
              <a:buChar char="-"/>
            </a:pP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2" indent="-342900">
              <a:buFont typeface="Symbol" panose="05050102010706020507" pitchFamily="18" charset="2"/>
              <a:buChar char="-"/>
            </a:pPr>
            <a:endParaRPr lang="en-US" sz="1600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Surface</a:t>
            </a:r>
            <a:r>
              <a:rPr lang="en-US" sz="2800" dirty="0" smtClean="0"/>
              <a:t> rendering: Web 3D Exercises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572000"/>
            <a:ext cx="57626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4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382000" cy="304800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In brief:</a:t>
            </a:r>
            <a:r>
              <a:rPr lang="en-US" sz="2000" dirty="0"/>
              <a:t> </a:t>
            </a:r>
            <a:r>
              <a:rPr lang="en-US" sz="2000" dirty="0" smtClean="0"/>
              <a:t>Complementary </a:t>
            </a:r>
            <a:r>
              <a:rPr lang="en-US" sz="2000" dirty="0"/>
              <a:t>methods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Parameter-dependence (uncertainty) in both cases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Several improvement options</a:t>
            </a:r>
          </a:p>
          <a:p>
            <a:pPr marL="742950" lvl="2" indent="-342900"/>
            <a:r>
              <a:rPr lang="en-US" sz="1600" dirty="0" smtClean="0"/>
              <a:t>Monitoring </a:t>
            </a:r>
            <a:r>
              <a:rPr lang="en-US" sz="1600" dirty="0"/>
              <a:t>the </a:t>
            </a:r>
            <a:r>
              <a:rPr lang="en-US" sz="1600" i="1" dirty="0"/>
              <a:t>internal</a:t>
            </a:r>
            <a:r>
              <a:rPr lang="en-US" sz="1600" dirty="0"/>
              <a:t> content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Image</a:t>
            </a:r>
            <a:r>
              <a:rPr lang="en-US" sz="1600" dirty="0" smtClean="0"/>
              <a:t> and </a:t>
            </a:r>
            <a:r>
              <a:rPr lang="en-US" sz="1600" dirty="0" smtClean="0">
                <a:hlinkClick r:id="rId4"/>
              </a:rPr>
              <a:t>Animation</a:t>
            </a:r>
            <a:r>
              <a:rPr lang="en-US" sz="1600" dirty="0" smtClean="0"/>
              <a:t> galleries of </a:t>
            </a:r>
            <a:r>
              <a:rPr lang="en-US" sz="1600" i="1" dirty="0" smtClean="0"/>
              <a:t>UCSF Chimera</a:t>
            </a:r>
            <a:r>
              <a:rPr lang="en-US" sz="1600" dirty="0" smtClean="0"/>
              <a:t>)</a:t>
            </a:r>
          </a:p>
          <a:p>
            <a:pPr marL="742950" lvl="2" indent="-342900"/>
            <a:r>
              <a:rPr lang="en-US" sz="1600" dirty="0" smtClean="0"/>
              <a:t>Web 3D programs (</a:t>
            </a:r>
            <a:r>
              <a:rPr lang="en-US" sz="1600" dirty="0" smtClean="0">
                <a:hlinkClick r:id="rId5"/>
              </a:rPr>
              <a:t>Three.js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6"/>
              </a:rPr>
              <a:t>X3DOM</a:t>
            </a:r>
            <a:r>
              <a:rPr lang="en-US" sz="1600" dirty="0" smtClean="0"/>
              <a:t> …) for improved visibility of structure</a:t>
            </a:r>
          </a:p>
          <a:p>
            <a:pPr marL="742950" lvl="2" indent="-342900"/>
            <a:endParaRPr lang="en-US" sz="1600" dirty="0" smtClean="0"/>
          </a:p>
          <a:p>
            <a:pPr marL="742950" lvl="2" indent="-342900">
              <a:buFont typeface="Symbol" panose="05050102010706020507" pitchFamily="18" charset="2"/>
              <a:buChar char="-"/>
            </a:pPr>
            <a:endParaRPr lang="en-US" sz="1600" dirty="0" smtClean="0"/>
          </a:p>
          <a:p>
            <a:pPr marL="742950" lvl="2" indent="-342900"/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Volume</a:t>
            </a:r>
            <a:r>
              <a:rPr lang="en-US" sz="2800" dirty="0" smtClean="0"/>
              <a:t> vs. </a:t>
            </a:r>
            <a:r>
              <a:rPr lang="en-US" sz="2800" i="1" dirty="0" smtClean="0">
                <a:solidFill>
                  <a:srgbClr val="FF0000"/>
                </a:solidFill>
              </a:rPr>
              <a:t>Surface </a:t>
            </a:r>
            <a:r>
              <a:rPr lang="en-US" sz="2800" dirty="0" smtClean="0"/>
              <a:t>rendering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800600"/>
            <a:ext cx="2590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917138"/>
            <a:ext cx="1424558" cy="104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1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Quick Reminder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Questions, PC vs. Mac, Fiji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Starting with 3D visualization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3D Imaging, volume and surface visualization, ImageJ and Web browser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3D visualization in Biology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Quantitative 3D imaging, 3D data in </a:t>
            </a:r>
            <a:r>
              <a:rPr lang="en-US" sz="1200" i="1" dirty="0" smtClean="0">
                <a:solidFill>
                  <a:srgbClr val="FF0000"/>
                </a:solidFill>
              </a:rPr>
              <a:t>structural</a:t>
            </a:r>
            <a:r>
              <a:rPr lang="en-US" sz="1200" dirty="0" smtClean="0">
                <a:solidFill>
                  <a:srgbClr val="FF0000"/>
                </a:solidFill>
              </a:rPr>
              <a:t> biology, UCSF </a:t>
            </a:r>
            <a:r>
              <a:rPr lang="en-US" sz="1200" dirty="0">
                <a:solidFill>
                  <a:srgbClr val="FF0000"/>
                </a:solidFill>
              </a:rPr>
              <a:t>Chimera 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Different surfaces and navigation schemes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Common surface types and UCSF Chimera galleries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Concluding remarks (dialogue)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Appendices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Web3D exercises, Textures, Hardware acceleration, Rendering,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Interactive 3D in PDF and 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PowerPoint, Tracking in the 3D XY</a:t>
            </a:r>
            <a:r>
              <a:rPr lang="en-US" sz="1200" b="1" dirty="0" smtClean="0">
                <a:solidFill>
                  <a:schemeClr val="tx1">
                    <a:alpha val="20000"/>
                  </a:schemeClr>
                </a:solidFill>
              </a:rPr>
              <a:t>T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coordinate, Morphing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and component analysis, </a:t>
            </a:r>
            <a:r>
              <a:rPr lang="en-US" sz="1200" dirty="0" err="1" smtClean="0">
                <a:solidFill>
                  <a:schemeClr val="tx1">
                    <a:alpha val="20000"/>
                  </a:schemeClr>
                </a:solidFill>
              </a:rPr>
              <a:t>Isosurface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extraction algorithms,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3D 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ROI, Configuring a computer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7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Goal</a:t>
            </a:r>
          </a:p>
          <a:p>
            <a:pPr marL="800100" lvl="3" indent="-342900"/>
            <a:r>
              <a:rPr lang="en-US" sz="1600" dirty="0"/>
              <a:t>(Quantitative) 3D imaging in </a:t>
            </a:r>
            <a:r>
              <a:rPr lang="en-US" sz="1600" i="1" dirty="0"/>
              <a:t>cell</a:t>
            </a:r>
            <a:r>
              <a:rPr lang="en-US" sz="1600" dirty="0"/>
              <a:t> biology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New</a:t>
            </a:r>
            <a:endParaRPr lang="en-US" sz="2000" dirty="0">
              <a:solidFill>
                <a:srgbClr val="FF0000"/>
              </a:solidFill>
            </a:endParaRPr>
          </a:p>
          <a:p>
            <a:pPr marL="742950" lvl="2" indent="-342900"/>
            <a:r>
              <a:rPr lang="en-US" sz="1600" dirty="0" smtClean="0"/>
              <a:t>Fast 3D visualization and analysis with common hardware and software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Not new</a:t>
            </a:r>
          </a:p>
          <a:p>
            <a:pPr lvl="1"/>
            <a:r>
              <a:rPr lang="en-US" sz="1600" dirty="0" smtClean="0"/>
              <a:t>Quantitative 3D imaging in (</a:t>
            </a:r>
            <a:r>
              <a:rPr lang="en-US" sz="1600" i="1" dirty="0" smtClean="0"/>
              <a:t>structural</a:t>
            </a:r>
            <a:r>
              <a:rPr lang="en-US" sz="1600" dirty="0" smtClean="0"/>
              <a:t>) biology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Starting point</a:t>
            </a:r>
          </a:p>
          <a:p>
            <a:pPr lvl="1"/>
            <a:r>
              <a:rPr lang="en-US" sz="1600" dirty="0" smtClean="0"/>
              <a:t>(Nuts and bolts of) 3D visualization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5523141"/>
              </p:ext>
            </p:extLst>
          </p:nvPr>
        </p:nvGraphicFramePr>
        <p:xfrm>
          <a:off x="5486394" y="2971818"/>
          <a:ext cx="2971800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705594" y="5516236"/>
            <a:ext cx="1331699" cy="1113183"/>
            <a:chOff x="5867400" y="3733800"/>
            <a:chExt cx="1752600" cy="1600200"/>
          </a:xfrm>
        </p:grpSpPr>
        <p:sp>
          <p:nvSpPr>
            <p:cNvPr id="15" name="Oval 14"/>
            <p:cNvSpPr/>
            <p:nvPr/>
          </p:nvSpPr>
          <p:spPr>
            <a:xfrm>
              <a:off x="5867400" y="3733800"/>
              <a:ext cx="1752600" cy="1600200"/>
            </a:xfrm>
            <a:prstGeom prst="ellipse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>
              <a:spLocks noChangeAspect="1"/>
            </p:cNvSpPr>
            <p:nvPr/>
          </p:nvSpPr>
          <p:spPr>
            <a:xfrm>
              <a:off x="5867400" y="4200524"/>
              <a:ext cx="1752600" cy="738663"/>
            </a:xfrm>
            <a:prstGeom prst="rect">
              <a:avLst/>
            </a:prstGeom>
            <a:noFill/>
          </p:spPr>
          <p:txBody>
            <a:bodyPr wrap="square" rtlCol="0">
              <a:normAutofit fontScale="77500" lnSpcReduction="20000"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Art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Entertainment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Marketing</a:t>
              </a:r>
              <a:endParaRPr lang="en-US" sz="1400" dirty="0"/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934194" y="4250653"/>
            <a:ext cx="1952626" cy="1113183"/>
            <a:chOff x="5867400" y="3733800"/>
            <a:chExt cx="1820993" cy="1600200"/>
          </a:xfrm>
        </p:grpSpPr>
        <p:sp>
          <p:nvSpPr>
            <p:cNvPr id="13" name="Oval 12"/>
            <p:cNvSpPr/>
            <p:nvPr/>
          </p:nvSpPr>
          <p:spPr>
            <a:xfrm>
              <a:off x="5867400" y="3733800"/>
              <a:ext cx="1752600" cy="1600200"/>
            </a:xfrm>
            <a:prstGeom prst="ellipse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>
              <a:spLocks noChangeAspect="1"/>
            </p:cNvSpPr>
            <p:nvPr/>
          </p:nvSpPr>
          <p:spPr>
            <a:xfrm>
              <a:off x="5867400" y="4200524"/>
              <a:ext cx="1820993" cy="738663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en-US" sz="1400" dirty="0" smtClean="0"/>
                <a:t>(More accurate and conclusive) biology</a:t>
              </a: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3D visualization, biology, … and others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87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knobs of 3D visualization</a:t>
            </a:r>
            <a:endParaRPr lang="en-US" sz="32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159220" y="5426273"/>
            <a:ext cx="1581479" cy="685800"/>
            <a:chOff x="3142921" y="5181600"/>
            <a:chExt cx="1581479" cy="685800"/>
          </a:xfrm>
          <a:scene3d>
            <a:camera prst="isometricOffAxis2Right">
              <a:rot lat="1080000" lon="19200000" rev="0"/>
            </a:camera>
            <a:lightRig rig="threePt" dir="t"/>
          </a:scene3d>
        </p:grpSpPr>
        <p:sp>
          <p:nvSpPr>
            <p:cNvPr id="5" name="Oval 4"/>
            <p:cNvSpPr/>
            <p:nvPr/>
          </p:nvSpPr>
          <p:spPr>
            <a:xfrm>
              <a:off x="3238500" y="5181600"/>
              <a:ext cx="1409700" cy="68580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sp3d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2921" y="5355223"/>
              <a:ext cx="1581479" cy="338554"/>
            </a:xfrm>
            <a:prstGeom prst="rect">
              <a:avLst/>
            </a:prstGeom>
            <a:noFill/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3D Visualization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5451529" y="5331022"/>
            <a:ext cx="653490" cy="17362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13954" y="5832842"/>
            <a:ext cx="653490" cy="27923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83424" y="6064451"/>
            <a:ext cx="372240" cy="4857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759499" y="5869187"/>
            <a:ext cx="681420" cy="24288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4377" y="5235773"/>
            <a:ext cx="276692" cy="39353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32038" y="4892873"/>
            <a:ext cx="0" cy="533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59967" y="5147071"/>
            <a:ext cx="1968169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Volume vs. Surface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7117" y="5957500"/>
            <a:ext cx="1968169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3D (</a:t>
            </a:r>
            <a:r>
              <a:rPr lang="en-US" sz="1400" i="1" dirty="0" smtClean="0"/>
              <a:t>surface</a:t>
            </a:r>
            <a:r>
              <a:rPr lang="en-US" sz="1400" dirty="0" smtClean="0"/>
              <a:t>) </a:t>
            </a:r>
            <a:r>
              <a:rPr lang="en-US" sz="1400" dirty="0" smtClean="0">
                <a:solidFill>
                  <a:srgbClr val="FF0000"/>
                </a:solidFill>
              </a:rPr>
              <a:t>file formats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76" y="6397823"/>
            <a:ext cx="4049677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Artificial</a:t>
            </a:r>
            <a:r>
              <a:rPr lang="en-US" sz="1400" dirty="0" smtClean="0">
                <a:solidFill>
                  <a:srgbClr val="FF0000"/>
                </a:solidFill>
              </a:rPr>
              <a:t> color</a:t>
            </a:r>
            <a:r>
              <a:rPr lang="en-US" sz="1400" dirty="0" smtClean="0"/>
              <a:t> (object, background, illumination …)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5958184"/>
            <a:ext cx="3467101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Actual</a:t>
            </a:r>
            <a:r>
              <a:rPr lang="en-US" sz="1400" dirty="0" smtClean="0">
                <a:solidFill>
                  <a:srgbClr val="FF0000"/>
                </a:solidFill>
              </a:rPr>
              <a:t> intensity</a:t>
            </a:r>
            <a:r>
              <a:rPr lang="en-US" sz="1400" dirty="0" smtClean="0"/>
              <a:t> (threshold, transparency …)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4025" y="4982467"/>
            <a:ext cx="3479959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Actual</a:t>
            </a:r>
            <a:r>
              <a:rPr lang="en-US" sz="1400" dirty="0" smtClean="0">
                <a:solidFill>
                  <a:srgbClr val="FF0000"/>
                </a:solidFill>
              </a:rPr>
              <a:t> shape</a:t>
            </a:r>
            <a:r>
              <a:rPr lang="en-US" sz="1400" dirty="0" smtClean="0"/>
              <a:t> (geometry,  </a:t>
            </a:r>
            <a:r>
              <a:rPr lang="en-US" sz="1400" dirty="0" err="1" smtClean="0"/>
              <a:t>isosurface</a:t>
            </a:r>
            <a:r>
              <a:rPr lang="en-US" sz="1400" dirty="0" smtClean="0"/>
              <a:t> …)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2058" y="4619475"/>
            <a:ext cx="3479959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Apparent</a:t>
            </a:r>
            <a:r>
              <a:rPr lang="en-US" sz="1400" dirty="0" smtClean="0">
                <a:solidFill>
                  <a:srgbClr val="FF0000"/>
                </a:solidFill>
              </a:rPr>
              <a:t> shape</a:t>
            </a:r>
            <a:r>
              <a:rPr lang="en-US" sz="1400" dirty="0" smtClean="0"/>
              <a:t> (zoom, orientation …)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181600" y="1694218"/>
            <a:ext cx="1743941" cy="1932385"/>
            <a:chOff x="4582390" y="1577459"/>
            <a:chExt cx="1743941" cy="1932385"/>
          </a:xfrm>
          <a:scene3d>
            <a:camera prst="perspectiveFront" fov="7200000">
              <a:rot lat="0" lon="2400000" rev="0"/>
            </a:camera>
            <a:lightRig rig="threePt" dir="t"/>
          </a:scene3d>
        </p:grpSpPr>
        <p:sp>
          <p:nvSpPr>
            <p:cNvPr id="26" name="Frame 25"/>
            <p:cNvSpPr/>
            <p:nvPr/>
          </p:nvSpPr>
          <p:spPr>
            <a:xfrm>
              <a:off x="4582391" y="1619250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4859482" y="1619250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5154757" y="1619250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5450032" y="1619250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5727123" y="1619250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6022398" y="1619250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8239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9481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460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3228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18463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223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8" name="Frame 37"/>
            <p:cNvSpPr/>
            <p:nvPr/>
          </p:nvSpPr>
          <p:spPr>
            <a:xfrm>
              <a:off x="4582391" y="1927741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ame 38"/>
            <p:cNvSpPr/>
            <p:nvPr/>
          </p:nvSpPr>
          <p:spPr>
            <a:xfrm>
              <a:off x="4859482" y="1927741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Frame 39"/>
            <p:cNvSpPr/>
            <p:nvPr/>
          </p:nvSpPr>
          <p:spPr>
            <a:xfrm>
              <a:off x="5154757" y="1927741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5450032" y="1927741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ame 41"/>
            <p:cNvSpPr/>
            <p:nvPr/>
          </p:nvSpPr>
          <p:spPr>
            <a:xfrm>
              <a:off x="5727123" y="1927741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rame 42"/>
            <p:cNvSpPr/>
            <p:nvPr/>
          </p:nvSpPr>
          <p:spPr>
            <a:xfrm>
              <a:off x="6022398" y="1927741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8239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59481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460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3228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18463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223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50" name="Frame 49"/>
            <p:cNvSpPr/>
            <p:nvPr/>
          </p:nvSpPr>
          <p:spPr>
            <a:xfrm>
              <a:off x="4582391" y="2245757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4859482" y="2245757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ame 51"/>
            <p:cNvSpPr/>
            <p:nvPr/>
          </p:nvSpPr>
          <p:spPr>
            <a:xfrm>
              <a:off x="5154757" y="2245757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ame 52"/>
            <p:cNvSpPr/>
            <p:nvPr/>
          </p:nvSpPr>
          <p:spPr>
            <a:xfrm>
              <a:off x="5450032" y="2245757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ame 53"/>
            <p:cNvSpPr/>
            <p:nvPr/>
          </p:nvSpPr>
          <p:spPr>
            <a:xfrm>
              <a:off x="5727123" y="2245757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ame 54"/>
            <p:cNvSpPr/>
            <p:nvPr/>
          </p:nvSpPr>
          <p:spPr>
            <a:xfrm>
              <a:off x="6022398" y="2245757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8239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59481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460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3228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18463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223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62" name="Frame 61"/>
            <p:cNvSpPr/>
            <p:nvPr/>
          </p:nvSpPr>
          <p:spPr>
            <a:xfrm>
              <a:off x="4582391" y="2554248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ame 62"/>
            <p:cNvSpPr/>
            <p:nvPr/>
          </p:nvSpPr>
          <p:spPr>
            <a:xfrm>
              <a:off x="4859482" y="2554248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Frame 63"/>
            <p:cNvSpPr/>
            <p:nvPr/>
          </p:nvSpPr>
          <p:spPr>
            <a:xfrm>
              <a:off x="5154757" y="2554248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5450032" y="2554248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Frame 65"/>
            <p:cNvSpPr/>
            <p:nvPr/>
          </p:nvSpPr>
          <p:spPr>
            <a:xfrm>
              <a:off x="5727123" y="2554248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Frame 66"/>
            <p:cNvSpPr/>
            <p:nvPr/>
          </p:nvSpPr>
          <p:spPr>
            <a:xfrm>
              <a:off x="6022398" y="2554248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8239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59481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460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3228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18463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223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4" name="Frame 73"/>
            <p:cNvSpPr/>
            <p:nvPr/>
          </p:nvSpPr>
          <p:spPr>
            <a:xfrm>
              <a:off x="4582391" y="2873812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rame 74"/>
            <p:cNvSpPr/>
            <p:nvPr/>
          </p:nvSpPr>
          <p:spPr>
            <a:xfrm>
              <a:off x="4859482" y="2873812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Frame 75"/>
            <p:cNvSpPr/>
            <p:nvPr/>
          </p:nvSpPr>
          <p:spPr>
            <a:xfrm>
              <a:off x="5154757" y="2873812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ame 76"/>
            <p:cNvSpPr/>
            <p:nvPr/>
          </p:nvSpPr>
          <p:spPr>
            <a:xfrm>
              <a:off x="5450032" y="2873812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ame 77"/>
            <p:cNvSpPr/>
            <p:nvPr/>
          </p:nvSpPr>
          <p:spPr>
            <a:xfrm>
              <a:off x="5727123" y="2873812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Frame 78"/>
            <p:cNvSpPr/>
            <p:nvPr/>
          </p:nvSpPr>
          <p:spPr>
            <a:xfrm>
              <a:off x="6022398" y="2873812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8239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59481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460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3228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718463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223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6" name="Frame 85"/>
            <p:cNvSpPr/>
            <p:nvPr/>
          </p:nvSpPr>
          <p:spPr>
            <a:xfrm>
              <a:off x="4582391" y="3182303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ame 86"/>
            <p:cNvSpPr/>
            <p:nvPr/>
          </p:nvSpPr>
          <p:spPr>
            <a:xfrm>
              <a:off x="4859482" y="3182303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ame 87"/>
            <p:cNvSpPr/>
            <p:nvPr/>
          </p:nvSpPr>
          <p:spPr>
            <a:xfrm>
              <a:off x="5154757" y="3182303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Frame 88"/>
            <p:cNvSpPr/>
            <p:nvPr/>
          </p:nvSpPr>
          <p:spPr>
            <a:xfrm>
              <a:off x="5450032" y="3182303"/>
              <a:ext cx="268432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Frame 89"/>
            <p:cNvSpPr/>
            <p:nvPr/>
          </p:nvSpPr>
          <p:spPr>
            <a:xfrm>
              <a:off x="5727123" y="3182303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Frame 90"/>
            <p:cNvSpPr/>
            <p:nvPr/>
          </p:nvSpPr>
          <p:spPr>
            <a:xfrm>
              <a:off x="6022398" y="3182303"/>
              <a:ext cx="295275" cy="28575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8239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59481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1460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3228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718463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223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36008"/>
            <a:ext cx="1743941" cy="1848803"/>
          </a:xfrm>
          <a:prstGeom prst="rect">
            <a:avLst/>
          </a:prstGeom>
          <a:noFill/>
          <a:ln>
            <a:noFill/>
          </a:ln>
          <a:scene3d>
            <a:camera prst="perspectiveFront" fov="7200000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6247534" y="1245233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100" name="Can 99"/>
          <p:cNvSpPr/>
          <p:nvPr/>
        </p:nvSpPr>
        <p:spPr>
          <a:xfrm>
            <a:off x="3057092" y="2070573"/>
            <a:ext cx="1143000" cy="1179672"/>
          </a:xfrm>
          <a:prstGeom prst="can">
            <a:avLst/>
          </a:prstGeom>
          <a:blipFill dpi="0" rotWithShape="1">
            <a:blip r:embed="rId5">
              <a:alphaModFix amt="86000"/>
            </a:blip>
            <a:srcRect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  <a:scene3d>
            <a:camera prst="perspectiveFront" fov="7200000">
              <a:rot lat="0" lon="1800000" rev="2400000"/>
            </a:camera>
            <a:lightRig rig="sunrise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381375" y="1245233"/>
            <a:ext cx="28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Rendering (many knobs)</a:t>
            </a:r>
            <a:endParaRPr lang="en-US" dirty="0"/>
          </a:p>
        </p:txBody>
      </p:sp>
      <p:sp>
        <p:nvSpPr>
          <p:cNvPr id="102" name="Right Arrow 101"/>
          <p:cNvSpPr/>
          <p:nvPr/>
        </p:nvSpPr>
        <p:spPr>
          <a:xfrm>
            <a:off x="4486708" y="2284470"/>
            <a:ext cx="838200" cy="44184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4058082" y="1930140"/>
            <a:ext cx="147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Rendering</a:t>
            </a:r>
            <a:endParaRPr lang="en-US" sz="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2687"/>
            <a:ext cx="8229600" cy="847513"/>
          </a:xfrm>
        </p:spPr>
        <p:txBody>
          <a:bodyPr>
            <a:noAutofit/>
          </a:bodyPr>
          <a:lstStyle/>
          <a:p>
            <a:r>
              <a:rPr lang="en-US" sz="1800" dirty="0" smtClean="0"/>
              <a:t>And the other way around: 3D vision affecting subjective factors</a:t>
            </a:r>
          </a:p>
          <a:p>
            <a:pPr lvl="1"/>
            <a:r>
              <a:rPr lang="en-US" sz="1600" dirty="0" smtClean="0">
                <a:hlinkClick r:id="rId2"/>
              </a:rPr>
              <a:t>The real-life dangers of augmented reality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04376" y="2109592"/>
            <a:ext cx="167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Raw 3D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0754" y="2109592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Rendered (2D) data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80776" y="2301642"/>
            <a:ext cx="1809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80554" y="2302595"/>
            <a:ext cx="228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7113" y="1995292"/>
            <a:ext cx="2209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vision, perception, cognition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22013" y="2641623"/>
            <a:ext cx="0" cy="354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17113" y="2996521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Prior knowledge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94854" y="1830889"/>
            <a:ext cx="2455884" cy="1676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893363" y="144780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Subjective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924033" y="2478924"/>
            <a:ext cx="2333767" cy="1916668"/>
            <a:chOff x="1917491" y="4484132"/>
            <a:chExt cx="2017089" cy="1656588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2404447" y="5146917"/>
              <a:ext cx="1137970" cy="493474"/>
              <a:chOff x="3142921" y="5181600"/>
              <a:chExt cx="1581479" cy="685800"/>
            </a:xfrm>
            <a:scene3d>
              <a:camera prst="isometricOffAxis2Right">
                <a:rot lat="1080000" lon="19200000" rev="0"/>
              </a:camera>
              <a:lightRig rig="threePt" dir="t"/>
            </a:scene3d>
          </p:grpSpPr>
          <p:sp>
            <p:nvSpPr>
              <p:cNvPr id="43" name="Oval 42"/>
              <p:cNvSpPr/>
              <p:nvPr/>
            </p:nvSpPr>
            <p:spPr>
              <a:xfrm>
                <a:off x="3238500" y="5181600"/>
                <a:ext cx="1409700" cy="6858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p3d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142921" y="5355223"/>
                <a:ext cx="1581479" cy="338554"/>
              </a:xfrm>
              <a:prstGeom prst="rect">
                <a:avLst/>
              </a:prstGeom>
              <a:noFill/>
              <a:sp3d/>
            </p:spPr>
            <p:txBody>
              <a:bodyPr wrap="square" rtlCol="0">
                <a:normAutofit fontScale="77500" lnSpcReduction="20000"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3D Visualization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3334341" y="5078379"/>
              <a:ext cx="470226" cy="1249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07304" y="5439468"/>
              <a:ext cx="470226" cy="2009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781643" y="5606125"/>
              <a:ext cx="267849" cy="34954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116824" y="5465621"/>
              <a:ext cx="490323" cy="1747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6092" y="5009841"/>
              <a:ext cx="199097" cy="28316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32492" y="4763104"/>
              <a:ext cx="0" cy="3838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41529" y="5448700"/>
              <a:ext cx="193051" cy="332196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74885" y="5808524"/>
              <a:ext cx="193051" cy="332196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15053" y="4484132"/>
              <a:ext cx="193051" cy="332196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17491" y="5460030"/>
              <a:ext cx="193051" cy="332196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31386" y="4788913"/>
              <a:ext cx="193051" cy="332196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25320" y="4864393"/>
              <a:ext cx="193051" cy="332196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Content Placeholder 2"/>
          <p:cNvSpPr txBox="1">
            <a:spLocks/>
          </p:cNvSpPr>
          <p:nvPr/>
        </p:nvSpPr>
        <p:spPr>
          <a:xfrm>
            <a:off x="457200" y="1296000"/>
            <a:ext cx="8229600" cy="511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Subjective factors affecting 3D vision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03125" y="5867400"/>
            <a:ext cx="8938580" cy="376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None/>
            </a:pPr>
            <a:r>
              <a:rPr lang="en-US" sz="2400" dirty="0" smtClean="0"/>
              <a:t>How does 3D visualization help with </a:t>
            </a:r>
            <a:r>
              <a:rPr lang="en-US" sz="2400" b="1" i="1" dirty="0" smtClean="0">
                <a:solidFill>
                  <a:srgbClr val="FF0000"/>
                </a:solidFill>
              </a:rPr>
              <a:t>quantitative</a:t>
            </a:r>
            <a:r>
              <a:rPr lang="en-US" sz="2400" dirty="0" smtClean="0"/>
              <a:t> imaging, … if at all?</a:t>
            </a:r>
            <a:endParaRPr lang="en-US" sz="4400" dirty="0" smtClean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Subjective aspects of 3D visualization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5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4" grpId="0" animBg="1"/>
      <p:bldP spid="37" grpId="0" animBg="1"/>
      <p:bldP spid="40" grpId="0" animBg="1"/>
      <p:bldP spid="41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162175" y="1905000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Accurate objective conclusion (mechanical design, </a:t>
            </a:r>
            <a:r>
              <a:rPr lang="en-US" dirty="0" smtClean="0">
                <a:solidFill>
                  <a:srgbClr val="FF0000"/>
                </a:solidFill>
              </a:rPr>
              <a:t>structural biology</a:t>
            </a:r>
            <a:r>
              <a:rPr lang="en-US" dirty="0" smtClean="0">
                <a:solidFill>
                  <a:schemeClr val="bg1"/>
                </a:solidFill>
              </a:rPr>
              <a:t> …)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260151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visualization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2174" y="1905000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Accurate objective conclusion (mechanical design,                                 …)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2175" y="2786181"/>
            <a:ext cx="583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Qualitative conclusion (elucidating mechanisms …)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2174" y="3200400"/>
            <a:ext cx="515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Dramatized conclusion (entertainment …)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2174" y="2350532"/>
            <a:ext cx="68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Accurate “subjective” conclusion (</a:t>
            </a:r>
            <a:r>
              <a:rPr lang="en-US" dirty="0" smtClean="0">
                <a:hlinkClick r:id="rId2"/>
              </a:rPr>
              <a:t>surgery with augmented reality</a:t>
            </a:r>
            <a:r>
              <a:rPr lang="en-US" dirty="0" smtClean="0"/>
              <a:t> …)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85975" y="2165866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9775" y="3283982"/>
            <a:ext cx="152400" cy="1201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387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3D </a:t>
            </a:r>
            <a:r>
              <a:rPr lang="en-US" sz="1600" dirty="0" smtClean="0"/>
              <a:t>visualization: Semi-quantitative and partially-subjective </a:t>
            </a:r>
            <a:r>
              <a:rPr lang="en-US" sz="1600" i="1" dirty="0" smtClean="0"/>
              <a:t>perception</a:t>
            </a:r>
            <a:r>
              <a:rPr lang="en-US" sz="1600" dirty="0" smtClean="0"/>
              <a:t> </a:t>
            </a:r>
            <a:r>
              <a:rPr lang="en-US" sz="1600" dirty="0"/>
              <a:t>of </a:t>
            </a:r>
            <a:r>
              <a:rPr lang="en-US" sz="1600" dirty="0" smtClean="0"/>
              <a:t>3D </a:t>
            </a:r>
            <a:r>
              <a:rPr lang="en-US" sz="1600" dirty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Trade-off </a:t>
            </a:r>
            <a:r>
              <a:rPr lang="en-US" sz="1600" dirty="0"/>
              <a:t>between “quantitative information</a:t>
            </a:r>
            <a:r>
              <a:rPr lang="en-US" sz="1600" dirty="0" smtClean="0"/>
              <a:t>” and “nice </a:t>
            </a:r>
            <a:r>
              <a:rPr lang="en-US" sz="1600" dirty="0"/>
              <a:t>3D look</a:t>
            </a:r>
            <a:r>
              <a:rPr lang="en-US" sz="1600" dirty="0" smtClean="0"/>
              <a:t>”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en-US" sz="1200" dirty="0" smtClean="0"/>
              <a:t>Orthogonal </a:t>
            </a:r>
            <a:r>
              <a:rPr lang="en-US" sz="1200" dirty="0"/>
              <a:t>vs. perspective </a:t>
            </a:r>
            <a:r>
              <a:rPr lang="en-US" sz="1200" dirty="0" smtClean="0"/>
              <a:t>projection, 3D manufacturing vs. 3D game …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9559" y="5459807"/>
            <a:ext cx="132397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3D Quantification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5718" y="5895201"/>
            <a:ext cx="121165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3D Visualization</a:t>
            </a:r>
            <a:endParaRPr lang="en-US" sz="1200" b="1" dirty="0"/>
          </a:p>
        </p:txBody>
      </p:sp>
      <p:sp>
        <p:nvSpPr>
          <p:cNvPr id="16" name="Curved Left Arrow 15"/>
          <p:cNvSpPr/>
          <p:nvPr/>
        </p:nvSpPr>
        <p:spPr>
          <a:xfrm>
            <a:off x="1981200" y="5604301"/>
            <a:ext cx="228600" cy="429399"/>
          </a:xfrm>
          <a:prstGeom prst="curvedLef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flipH="1" flipV="1">
            <a:off x="304800" y="5604301"/>
            <a:ext cx="228600" cy="429399"/>
          </a:xfrm>
          <a:prstGeom prst="curvedLef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362200" y="5697750"/>
            <a:ext cx="533400" cy="242499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19400" y="5680500"/>
            <a:ext cx="1905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Quantitative </a:t>
            </a:r>
            <a:r>
              <a:rPr lang="en-US" sz="1200" b="1" dirty="0" smtClean="0">
                <a:solidFill>
                  <a:srgbClr val="FF0000"/>
                </a:solidFill>
              </a:rPr>
              <a:t>3D</a:t>
            </a:r>
            <a:r>
              <a:rPr lang="en-US" sz="1200" b="1" dirty="0" smtClean="0"/>
              <a:t> imaging</a:t>
            </a:r>
            <a:endParaRPr lang="en-US" sz="1200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conclusion after 3D visualization</a:t>
            </a:r>
            <a:endParaRPr lang="en-US" sz="3200" dirty="0"/>
          </a:p>
        </p:txBody>
      </p:sp>
      <p:sp>
        <p:nvSpPr>
          <p:cNvPr id="2" name="Right Arrow 1"/>
          <p:cNvSpPr/>
          <p:nvPr/>
        </p:nvSpPr>
        <p:spPr>
          <a:xfrm>
            <a:off x="1609725" y="2619375"/>
            <a:ext cx="409575" cy="369332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85875" y="149167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Cell Biology?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" y="4593134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3D </a:t>
            </a:r>
            <a:r>
              <a:rPr lang="en-US" sz="1600" i="1" dirty="0" smtClean="0">
                <a:solidFill>
                  <a:srgbClr val="FF0000"/>
                </a:solidFill>
              </a:rPr>
              <a:t>quantification</a:t>
            </a:r>
            <a:r>
              <a:rPr lang="en-US" sz="1600" dirty="0" smtClean="0">
                <a:solidFill>
                  <a:srgbClr val="FF0000"/>
                </a:solidFill>
              </a:rPr>
              <a:t> and 3D </a:t>
            </a:r>
            <a:r>
              <a:rPr lang="en-US" sz="1600" i="1" dirty="0" smtClean="0">
                <a:solidFill>
                  <a:srgbClr val="FF0000"/>
                </a:solidFill>
              </a:rPr>
              <a:t>visualization:</a:t>
            </a:r>
            <a:r>
              <a:rPr lang="en-US" sz="1600" dirty="0" smtClean="0">
                <a:solidFill>
                  <a:srgbClr val="FF0000"/>
                </a:solidFill>
              </a:rPr>
              <a:t> Completing and cross-validating each other</a:t>
            </a:r>
          </a:p>
        </p:txBody>
      </p:sp>
      <p:sp>
        <p:nvSpPr>
          <p:cNvPr id="3" name="Oval 2"/>
          <p:cNvSpPr/>
          <p:nvPr/>
        </p:nvSpPr>
        <p:spPr>
          <a:xfrm>
            <a:off x="6869507" y="1781116"/>
            <a:ext cx="1874443" cy="674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646840" y="5150600"/>
            <a:ext cx="2395560" cy="1170826"/>
            <a:chOff x="4826000" y="4454010"/>
            <a:chExt cx="3953741" cy="1932385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826000" y="4454010"/>
              <a:ext cx="1743941" cy="1932385"/>
              <a:chOff x="4582390" y="1577459"/>
              <a:chExt cx="1743941" cy="1932385"/>
            </a:xfrm>
            <a:scene3d>
              <a:camera prst="perspectiveFront" fov="7200000">
                <a:rot lat="0" lon="2400000" rev="0"/>
              </a:camera>
              <a:lightRig rig="threePt" dir="t"/>
            </a:scene3d>
          </p:grpSpPr>
          <p:sp>
            <p:nvSpPr>
              <p:cNvPr id="25" name="Frame 24"/>
              <p:cNvSpPr/>
              <p:nvPr/>
            </p:nvSpPr>
            <p:spPr>
              <a:xfrm>
                <a:off x="4582391" y="1619250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ame 25"/>
              <p:cNvSpPr/>
              <p:nvPr/>
            </p:nvSpPr>
            <p:spPr>
              <a:xfrm>
                <a:off x="4859482" y="1619250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ame 26"/>
              <p:cNvSpPr/>
              <p:nvPr/>
            </p:nvSpPr>
            <p:spPr>
              <a:xfrm>
                <a:off x="5154757" y="1619250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ame 27"/>
              <p:cNvSpPr/>
              <p:nvPr/>
            </p:nvSpPr>
            <p:spPr>
              <a:xfrm>
                <a:off x="5450032" y="1619250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ame 28"/>
              <p:cNvSpPr/>
              <p:nvPr/>
            </p:nvSpPr>
            <p:spPr>
              <a:xfrm>
                <a:off x="5727123" y="1619250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ame 29"/>
              <p:cNvSpPr/>
              <p:nvPr/>
            </p:nvSpPr>
            <p:spPr>
              <a:xfrm>
                <a:off x="6022398" y="1619250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582390" y="1577459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859481" y="1577459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46097" y="1577459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32280" y="1577459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18463" y="1577459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22397" y="1577459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37" name="Frame 36"/>
              <p:cNvSpPr/>
              <p:nvPr/>
            </p:nvSpPr>
            <p:spPr>
              <a:xfrm>
                <a:off x="4582391" y="1927741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ame 37"/>
              <p:cNvSpPr/>
              <p:nvPr/>
            </p:nvSpPr>
            <p:spPr>
              <a:xfrm>
                <a:off x="4859482" y="1927741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ame 38"/>
              <p:cNvSpPr/>
              <p:nvPr/>
            </p:nvSpPr>
            <p:spPr>
              <a:xfrm>
                <a:off x="5154757" y="1927741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ame 39"/>
              <p:cNvSpPr/>
              <p:nvPr/>
            </p:nvSpPr>
            <p:spPr>
              <a:xfrm>
                <a:off x="5450032" y="1927741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ame 40"/>
              <p:cNvSpPr/>
              <p:nvPr/>
            </p:nvSpPr>
            <p:spPr>
              <a:xfrm>
                <a:off x="5727123" y="1927741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ame 41"/>
              <p:cNvSpPr/>
              <p:nvPr/>
            </p:nvSpPr>
            <p:spPr>
              <a:xfrm>
                <a:off x="6022398" y="1927741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82390" y="1885950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859481" y="1885950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146097" y="1885950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432280" y="1885950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718463" y="1885950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22397" y="1885950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49" name="Frame 48"/>
              <p:cNvSpPr/>
              <p:nvPr/>
            </p:nvSpPr>
            <p:spPr>
              <a:xfrm>
                <a:off x="4582391" y="2245757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ame 49"/>
              <p:cNvSpPr/>
              <p:nvPr/>
            </p:nvSpPr>
            <p:spPr>
              <a:xfrm>
                <a:off x="4859482" y="2245757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ame 50"/>
              <p:cNvSpPr/>
              <p:nvPr/>
            </p:nvSpPr>
            <p:spPr>
              <a:xfrm>
                <a:off x="5154757" y="2245757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rame 51"/>
              <p:cNvSpPr/>
              <p:nvPr/>
            </p:nvSpPr>
            <p:spPr>
              <a:xfrm>
                <a:off x="5450032" y="2245757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rame 52"/>
              <p:cNvSpPr/>
              <p:nvPr/>
            </p:nvSpPr>
            <p:spPr>
              <a:xfrm>
                <a:off x="5727123" y="2245757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ame 53"/>
              <p:cNvSpPr/>
              <p:nvPr/>
            </p:nvSpPr>
            <p:spPr>
              <a:xfrm>
                <a:off x="6022398" y="2245757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582390" y="2203966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9481" y="2203966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46097" y="2203966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32280" y="2203966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718463" y="2203966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022397" y="2203966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61" name="Frame 60"/>
              <p:cNvSpPr/>
              <p:nvPr/>
            </p:nvSpPr>
            <p:spPr>
              <a:xfrm>
                <a:off x="4582391" y="2554248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ame 61"/>
              <p:cNvSpPr/>
              <p:nvPr/>
            </p:nvSpPr>
            <p:spPr>
              <a:xfrm>
                <a:off x="4859482" y="2554248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rame 62"/>
              <p:cNvSpPr/>
              <p:nvPr/>
            </p:nvSpPr>
            <p:spPr>
              <a:xfrm>
                <a:off x="5154757" y="2554248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ame 63"/>
              <p:cNvSpPr/>
              <p:nvPr/>
            </p:nvSpPr>
            <p:spPr>
              <a:xfrm>
                <a:off x="5450032" y="2554248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ame 64"/>
              <p:cNvSpPr/>
              <p:nvPr/>
            </p:nvSpPr>
            <p:spPr>
              <a:xfrm>
                <a:off x="5727123" y="2554248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ame 65"/>
              <p:cNvSpPr/>
              <p:nvPr/>
            </p:nvSpPr>
            <p:spPr>
              <a:xfrm>
                <a:off x="6022398" y="2554248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582390" y="2512457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859481" y="2512457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146097" y="2512457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432280" y="2512457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718463" y="2512457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022397" y="2512457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73" name="Frame 72"/>
              <p:cNvSpPr/>
              <p:nvPr/>
            </p:nvSpPr>
            <p:spPr>
              <a:xfrm>
                <a:off x="4582391" y="2873812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ame 73"/>
              <p:cNvSpPr/>
              <p:nvPr/>
            </p:nvSpPr>
            <p:spPr>
              <a:xfrm>
                <a:off x="4859482" y="2873812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ame 74"/>
              <p:cNvSpPr/>
              <p:nvPr/>
            </p:nvSpPr>
            <p:spPr>
              <a:xfrm>
                <a:off x="5154757" y="2873812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ame 75"/>
              <p:cNvSpPr/>
              <p:nvPr/>
            </p:nvSpPr>
            <p:spPr>
              <a:xfrm>
                <a:off x="5450032" y="2873812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ame 76"/>
              <p:cNvSpPr/>
              <p:nvPr/>
            </p:nvSpPr>
            <p:spPr>
              <a:xfrm>
                <a:off x="5727123" y="2873812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ame 77"/>
              <p:cNvSpPr/>
              <p:nvPr/>
            </p:nvSpPr>
            <p:spPr>
              <a:xfrm>
                <a:off x="6022398" y="2873812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582390" y="2832021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859481" y="2832021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146097" y="2832021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432280" y="2832021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718463" y="2832021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022397" y="2832021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85" name="Frame 84"/>
              <p:cNvSpPr/>
              <p:nvPr/>
            </p:nvSpPr>
            <p:spPr>
              <a:xfrm>
                <a:off x="4582391" y="3182303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ame 85"/>
              <p:cNvSpPr/>
              <p:nvPr/>
            </p:nvSpPr>
            <p:spPr>
              <a:xfrm>
                <a:off x="4859482" y="3182303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ame 86"/>
              <p:cNvSpPr/>
              <p:nvPr/>
            </p:nvSpPr>
            <p:spPr>
              <a:xfrm>
                <a:off x="5154757" y="3182303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ame 87"/>
              <p:cNvSpPr/>
              <p:nvPr/>
            </p:nvSpPr>
            <p:spPr>
              <a:xfrm>
                <a:off x="5450032" y="3182303"/>
                <a:ext cx="268432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ame 88"/>
              <p:cNvSpPr/>
              <p:nvPr/>
            </p:nvSpPr>
            <p:spPr>
              <a:xfrm>
                <a:off x="5727123" y="3182303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ame 89"/>
              <p:cNvSpPr/>
              <p:nvPr/>
            </p:nvSpPr>
            <p:spPr>
              <a:xfrm>
                <a:off x="6022398" y="3182303"/>
                <a:ext cx="295275" cy="285750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582390" y="3140512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859481" y="3140512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146097" y="3140512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432280" y="3140512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718463" y="3140512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022397" y="3140512"/>
                <a:ext cx="303934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55000" lnSpcReduction="20000"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</p:grpSp>
        <p:pic>
          <p:nvPicPr>
            <p:cNvPr id="9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800" y="4495800"/>
              <a:ext cx="1743941" cy="1848803"/>
            </a:xfrm>
            <a:prstGeom prst="rect">
              <a:avLst/>
            </a:prstGeom>
            <a:noFill/>
            <a:ln>
              <a:noFill/>
            </a:ln>
            <a:scene3d>
              <a:camera prst="perspectiveFront" fov="7200000">
                <a:rot lat="0" lon="24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TextBox 97"/>
          <p:cNvSpPr txBox="1"/>
          <p:nvPr/>
        </p:nvSpPr>
        <p:spPr>
          <a:xfrm>
            <a:off x="4953000" y="5683535"/>
            <a:ext cx="20858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Quantitative </a:t>
            </a:r>
            <a:r>
              <a:rPr lang="en-US" sz="1200" b="1" smtClean="0">
                <a:solidFill>
                  <a:srgbClr val="FF0000"/>
                </a:solidFill>
              </a:rPr>
              <a:t>2D</a:t>
            </a:r>
            <a:r>
              <a:rPr lang="en-US" sz="1200" b="1" smtClean="0"/>
              <a:t> imaging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302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3.33333E-6 -0.17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8" grpId="0"/>
      <p:bldP spid="10" grpId="0"/>
      <p:bldP spid="13" grpId="0" animBg="1"/>
      <p:bldP spid="13" grpId="1" animBg="1"/>
      <p:bldP spid="14" grpId="0"/>
      <p:bldP spid="11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/>
      <p:bldP spid="23" grpId="0"/>
      <p:bldP spid="3" grpId="0" animBg="1"/>
      <p:bldP spid="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07" y="2934828"/>
            <a:ext cx="8078747" cy="1532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 smtClean="0"/>
              <a:t>Key-words and references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2"/>
              </a:rPr>
              <a:t>PDB ID</a:t>
            </a:r>
            <a:endParaRPr lang="en-US" sz="11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3"/>
              </a:rPr>
              <a:t>Electrostatic potential</a:t>
            </a:r>
            <a:endParaRPr lang="en-US" sz="11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4"/>
              </a:rPr>
              <a:t>Resolution distance</a:t>
            </a:r>
            <a:endParaRPr lang="en-US" sz="11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5"/>
              </a:rPr>
              <a:t>Viruses</a:t>
            </a:r>
            <a:r>
              <a:rPr lang="en-US" sz="1100" dirty="0" smtClean="0"/>
              <a:t> </a:t>
            </a:r>
            <a:r>
              <a:rPr lang="en-US" sz="1100" dirty="0"/>
              <a:t>with </a:t>
            </a:r>
            <a:r>
              <a:rPr lang="en-US" sz="1100" dirty="0">
                <a:hlinkClick r:id="rId6"/>
              </a:rPr>
              <a:t>icosahedral </a:t>
            </a:r>
            <a:r>
              <a:rPr lang="en-US" sz="1100" dirty="0" smtClean="0"/>
              <a:t>symmetry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7"/>
              </a:rPr>
              <a:t>International </a:t>
            </a:r>
            <a:r>
              <a:rPr lang="en-US" sz="1100" dirty="0">
                <a:hlinkClick r:id="rId7"/>
              </a:rPr>
              <a:t>Tables for </a:t>
            </a:r>
            <a:r>
              <a:rPr lang="en-US" sz="1100" dirty="0" smtClean="0">
                <a:hlinkClick r:id="rId7"/>
              </a:rPr>
              <a:t>Crystallography</a:t>
            </a:r>
            <a:endParaRPr lang="en-US" sz="1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016"/>
              </p:ext>
            </p:extLst>
          </p:nvPr>
        </p:nvGraphicFramePr>
        <p:xfrm>
          <a:off x="864051" y="4394200"/>
          <a:ext cx="7391400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288"/>
                <a:gridCol w="810912"/>
                <a:gridCol w="990600"/>
                <a:gridCol w="12192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3D Imaging Modality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Database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Visualization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Reconstruction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Quantity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X-ray Crystallography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hlinkClick r:id="rId8"/>
                        </a:rPr>
                        <a:t>EDS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hlinkClick r:id="rId9"/>
                        </a:rPr>
                        <a:t>PDB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hlinkClick r:id="rId10"/>
                        </a:rPr>
                        <a:t>Chimera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baseline="0" dirty="0" smtClean="0"/>
                        <a:t> 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hlinkClick r:id="rId11"/>
                        </a:rPr>
                        <a:t>CCP4</a:t>
                      </a:r>
                      <a:r>
                        <a:rPr lang="en-US" sz="1100" dirty="0" smtClean="0"/>
                        <a:t> , </a:t>
                      </a:r>
                      <a:r>
                        <a:rPr lang="en-US" sz="1100" dirty="0" smtClean="0">
                          <a:hlinkClick r:id="rId12"/>
                        </a:rPr>
                        <a:t>XDS</a:t>
                      </a:r>
                      <a:r>
                        <a:rPr lang="en-US" sz="1100" dirty="0" smtClean="0"/>
                        <a:t> ,  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Electron density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Single-Particle Electron Microscopy (EM)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hlinkClick r:id="rId13"/>
                        </a:rPr>
                        <a:t>EMDB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hlinkClick r:id="rId10"/>
                        </a:rPr>
                        <a:t>Chimera</a:t>
                      </a:r>
                      <a:r>
                        <a:rPr lang="en-US" sz="1100" dirty="0" smtClean="0"/>
                        <a:t> , 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hlinkClick r:id="rId14"/>
                        </a:rPr>
                        <a:t>SPIDER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smtClean="0">
                          <a:hlinkClick r:id="rId15"/>
                        </a:rPr>
                        <a:t>EMAN</a:t>
                      </a:r>
                      <a:r>
                        <a:rPr lang="en-US" sz="1100" dirty="0" smtClean="0"/>
                        <a:t> , 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Electrostatic potential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be 8"/>
          <p:cNvSpPr/>
          <p:nvPr/>
        </p:nvSpPr>
        <p:spPr>
          <a:xfrm>
            <a:off x="2769134" y="1544358"/>
            <a:ext cx="838200" cy="838200"/>
          </a:xfrm>
          <a:prstGeom prst="cub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7F7F7F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5211019" y="1544358"/>
            <a:ext cx="838200" cy="838200"/>
          </a:xfrm>
          <a:prstGeom prst="cub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7F7F7F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912908" y="1058403"/>
            <a:ext cx="467983" cy="662790"/>
            <a:chOff x="2582174" y="2514600"/>
            <a:chExt cx="467983" cy="66279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743200" y="251460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97757" y="251460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050157" y="251460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659808" y="2649748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814365" y="2649748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966765" y="2649748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582174" y="279639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36731" y="279639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889131" y="279639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769134" y="2382378"/>
            <a:ext cx="611757" cy="609600"/>
          </a:xfrm>
          <a:prstGeom prst="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perspectiveFront" fov="3000000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Ali\Desktop\FFT of Picture1.png (red)-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34" y="2382378"/>
            <a:ext cx="609600" cy="609600"/>
          </a:xfrm>
          <a:prstGeom prst="rect">
            <a:avLst/>
          </a:prstGeom>
          <a:noFill/>
          <a:scene3d>
            <a:camera prst="perspectiveFront" fov="3000000">
              <a:rot lat="36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359934" y="1052656"/>
            <a:ext cx="467983" cy="662790"/>
            <a:chOff x="2582174" y="2514600"/>
            <a:chExt cx="467983" cy="66279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743200" y="25146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897757" y="25146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050157" y="25146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659808" y="2649748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814365" y="2649748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966765" y="2649748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582174" y="279639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736731" y="279639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889131" y="279639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693708" y="105840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Electrons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5817134" y="109501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X-ray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59734" y="2687178"/>
            <a:ext cx="954047" cy="0"/>
          </a:xfrm>
          <a:prstGeom prst="straightConnector1">
            <a:avLst/>
          </a:prstGeom>
          <a:ln w="158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05200" y="2425568"/>
            <a:ext cx="1447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“Fourier Transform”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4784093" y="2788646"/>
            <a:ext cx="1473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2D </a:t>
            </a:r>
            <a:r>
              <a:rPr lang="en-US" sz="1100" b="1" dirty="0" smtClean="0"/>
              <a:t>Scattering Pattern</a:t>
            </a:r>
            <a:endParaRPr lang="en-US" sz="11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845459" y="1832653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3D Object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2338145" y="2788646"/>
            <a:ext cx="1473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2D </a:t>
            </a:r>
            <a:r>
              <a:rPr lang="en-US" sz="1100" b="1" dirty="0" smtClean="0"/>
              <a:t>Projection</a:t>
            </a:r>
            <a:endParaRPr lang="en-US" sz="1100" b="1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3D data in </a:t>
            </a:r>
            <a:r>
              <a:rPr lang="en-US" sz="2800" i="1" dirty="0" smtClean="0"/>
              <a:t>Structural</a:t>
            </a:r>
            <a:r>
              <a:rPr lang="en-US" sz="2800" dirty="0" smtClean="0"/>
              <a:t> Biology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4372931" y="4781550"/>
            <a:ext cx="809513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53893" y="4781550"/>
            <a:ext cx="809513" cy="762000"/>
          </a:xfrm>
          <a:prstGeom prst="ellipse">
            <a:avLst/>
          </a:prstGeom>
          <a:noFill/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19148" y="5800725"/>
            <a:ext cx="7543802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 smtClean="0">
                <a:solidFill>
                  <a:srgbClr val="FF0000"/>
                </a:solidFill>
              </a:rPr>
              <a:t>Takehome</a:t>
            </a:r>
            <a:r>
              <a:rPr lang="en-US" sz="1800" b="1" dirty="0" smtClean="0">
                <a:solidFill>
                  <a:srgbClr val="FF0000"/>
                </a:solidFill>
              </a:rPr>
              <a:t> messages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700" b="1" dirty="0" smtClean="0"/>
              <a:t>Data</a:t>
            </a:r>
            <a:r>
              <a:rPr lang="en-US" sz="1700" dirty="0" smtClean="0"/>
              <a:t>: </a:t>
            </a:r>
            <a:r>
              <a:rPr lang="en-US" sz="1600" dirty="0"/>
              <a:t>A</a:t>
            </a:r>
            <a:r>
              <a:rPr lang="en-US" sz="1600" dirty="0" smtClean="0"/>
              <a:t>vailable, free, and reliable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700" b="1" dirty="0" smtClean="0"/>
              <a:t>Visualization </a:t>
            </a:r>
            <a:r>
              <a:rPr lang="en-US" sz="1700" b="1" i="1" dirty="0" smtClean="0"/>
              <a:t>tool</a:t>
            </a:r>
            <a:r>
              <a:rPr lang="en-US" sz="1700" dirty="0" smtClean="0"/>
              <a:t>: U</a:t>
            </a:r>
            <a:r>
              <a:rPr lang="en-US" sz="1600" dirty="0" smtClean="0"/>
              <a:t>CSF Chimera  …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700" b="1" dirty="0" smtClean="0"/>
              <a:t>Visualization </a:t>
            </a:r>
            <a:r>
              <a:rPr lang="en-US" sz="1700" b="1" i="1" dirty="0" smtClean="0"/>
              <a:t>results</a:t>
            </a:r>
            <a:r>
              <a:rPr lang="en-US" sz="1700" b="1" dirty="0" smtClean="0"/>
              <a:t> + biological interpretation</a:t>
            </a:r>
            <a:r>
              <a:rPr lang="en-US" sz="1700" dirty="0" smtClean="0"/>
              <a:t>: </a:t>
            </a:r>
            <a:r>
              <a:rPr lang="en-US" sz="1600" dirty="0" smtClean="0"/>
              <a:t>Detailed and well-documented (in associated journal papers)</a:t>
            </a:r>
          </a:p>
        </p:txBody>
      </p:sp>
    </p:spTree>
    <p:extLst>
      <p:ext uri="{BB962C8B-B14F-4D97-AF65-F5344CB8AC3E}">
        <p14:creationId xmlns:p14="http://schemas.microsoft.com/office/powerpoint/2010/main" val="8270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34" grpId="0"/>
      <p:bldP spid="46" grpId="0"/>
      <p:bldP spid="49" grpId="0"/>
      <p:bldP spid="51" grpId="0"/>
      <p:bldP spid="53" grpId="0"/>
      <p:bldP spid="7" grpId="0" animBg="1"/>
      <p:bldP spid="45" grpId="0" animBg="1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://www.cgl.ucsf.edu/Outreach/Workshops/UCSF-Fall-2005/WSimages/ChimeraLogoSmal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43450"/>
            <a:ext cx="2286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5400"/>
            <a:ext cx="8229600" cy="3448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Data</a:t>
            </a:r>
          </a:p>
          <a:p>
            <a:pPr lvl="1"/>
            <a:r>
              <a:rPr lang="en-US" sz="1600" dirty="0" smtClean="0"/>
              <a:t>Variety of </a:t>
            </a:r>
            <a:r>
              <a:rPr lang="en-US" sz="1600" dirty="0" smtClean="0">
                <a:hlinkClick r:id="rId4"/>
              </a:rPr>
              <a:t>input</a:t>
            </a:r>
            <a:r>
              <a:rPr lang="en-US" sz="1600" dirty="0" smtClean="0"/>
              <a:t> file formats</a:t>
            </a:r>
          </a:p>
          <a:p>
            <a:pPr lvl="1"/>
            <a:r>
              <a:rPr lang="en-US" sz="1600" dirty="0" smtClean="0"/>
              <a:t>Variety </a:t>
            </a:r>
            <a:r>
              <a:rPr lang="en-US" sz="1600" dirty="0"/>
              <a:t>of </a:t>
            </a:r>
            <a:r>
              <a:rPr lang="en-US" sz="1600" dirty="0" smtClean="0"/>
              <a:t> </a:t>
            </a:r>
            <a:r>
              <a:rPr lang="en-US" sz="1600" dirty="0">
                <a:hlinkClick r:id="rId5"/>
              </a:rPr>
              <a:t>output</a:t>
            </a:r>
            <a:r>
              <a:rPr lang="en-US" sz="1600" dirty="0"/>
              <a:t> file </a:t>
            </a:r>
            <a:r>
              <a:rPr lang="en-US" sz="1600" dirty="0" smtClean="0"/>
              <a:t>formats</a:t>
            </a:r>
          </a:p>
          <a:p>
            <a:pPr lvl="1"/>
            <a:r>
              <a:rPr lang="en-US" sz="1600" dirty="0" smtClean="0"/>
              <a:t>Support for </a:t>
            </a:r>
            <a:r>
              <a:rPr lang="en-US" sz="1600" i="1" dirty="0" smtClean="0">
                <a:hlinkClick r:id="rId6"/>
              </a:rPr>
              <a:t>physical</a:t>
            </a:r>
            <a:r>
              <a:rPr lang="en-US" sz="1600" dirty="0" smtClean="0">
                <a:hlinkClick r:id="rId6"/>
              </a:rPr>
              <a:t> </a:t>
            </a:r>
            <a:r>
              <a:rPr lang="en-US" sz="1600" dirty="0">
                <a:hlinkClick r:id="rId6"/>
              </a:rPr>
              <a:t>3D input</a:t>
            </a:r>
            <a:r>
              <a:rPr lang="en-US" sz="1600" dirty="0"/>
              <a:t> (“3D mouse” …)</a:t>
            </a:r>
          </a:p>
          <a:p>
            <a:r>
              <a:rPr lang="en-US" sz="2000" dirty="0" smtClean="0"/>
              <a:t>Processing and analysis</a:t>
            </a:r>
          </a:p>
          <a:p>
            <a:pPr lvl="1"/>
            <a:r>
              <a:rPr lang="en-US" sz="1600" dirty="0" smtClean="0"/>
              <a:t>3D </a:t>
            </a:r>
            <a:r>
              <a:rPr lang="en-US" sz="1600" dirty="0">
                <a:hlinkClick r:id="rId7"/>
              </a:rPr>
              <a:t>image processing</a:t>
            </a:r>
            <a:r>
              <a:rPr lang="en-US" sz="1600" dirty="0"/>
              <a:t> </a:t>
            </a:r>
            <a:r>
              <a:rPr lang="en-US" sz="1600" dirty="0" smtClean="0"/>
              <a:t>(smoothing, </a:t>
            </a:r>
            <a:r>
              <a:rPr lang="en-US" sz="1600" dirty="0"/>
              <a:t>segmentation, Fourier Transform, …)</a:t>
            </a:r>
          </a:p>
          <a:p>
            <a:pPr lvl="1"/>
            <a:r>
              <a:rPr lang="en-US" sz="1600" dirty="0" smtClean="0"/>
              <a:t>Visualization and analysis of </a:t>
            </a:r>
            <a:r>
              <a:rPr lang="en-US" sz="1600" dirty="0" smtClean="0">
                <a:hlinkClick r:id="rId8"/>
              </a:rPr>
              <a:t>molecular structures</a:t>
            </a:r>
            <a:endParaRPr lang="en-US" sz="1600" dirty="0" smtClean="0"/>
          </a:p>
          <a:p>
            <a:pPr lvl="1"/>
            <a:r>
              <a:rPr lang="en-US" sz="1600" dirty="0"/>
              <a:t>(Python) </a:t>
            </a:r>
            <a:r>
              <a:rPr lang="en-US" sz="1600" dirty="0">
                <a:hlinkClick r:id="rId9"/>
              </a:rPr>
              <a:t>Scripting</a:t>
            </a:r>
            <a:r>
              <a:rPr lang="en-US" sz="1600" dirty="0"/>
              <a:t> for batch-processing and automation</a:t>
            </a:r>
          </a:p>
          <a:p>
            <a:r>
              <a:rPr lang="en-US" sz="2000" dirty="0" smtClean="0"/>
              <a:t>Visualization</a:t>
            </a:r>
          </a:p>
          <a:p>
            <a:pPr lvl="1"/>
            <a:r>
              <a:rPr lang="en-US" sz="1600" dirty="0" smtClean="0"/>
              <a:t>“Fast” or </a:t>
            </a:r>
            <a:r>
              <a:rPr lang="en-US" sz="1600" dirty="0" smtClean="0">
                <a:hlinkClick r:id="rId10"/>
              </a:rPr>
              <a:t>“high-quality</a:t>
            </a:r>
            <a:r>
              <a:rPr lang="en-US" sz="1600" dirty="0" smtClean="0"/>
              <a:t>” 3D visualization</a:t>
            </a:r>
          </a:p>
          <a:p>
            <a:pPr lvl="1"/>
            <a:r>
              <a:rPr lang="en-US" sz="1600" dirty="0" smtClean="0">
                <a:hlinkClick r:id="rId11"/>
              </a:rPr>
              <a:t>4D</a:t>
            </a:r>
            <a:r>
              <a:rPr lang="en-US" sz="1600" dirty="0" smtClean="0"/>
              <a:t> (3D + Time) support</a:t>
            </a: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visualization program </a:t>
            </a:r>
            <a:r>
              <a:rPr lang="en-US" sz="2800" i="1" dirty="0"/>
              <a:t>UCSF Chimera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6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62125"/>
            <a:ext cx="4086225" cy="387667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79402" y="4302376"/>
            <a:ext cx="5056696" cy="87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 smtClean="0"/>
              <a:t>Step 1: </a:t>
            </a:r>
            <a:r>
              <a:rPr lang="en-US" sz="900" b="1" dirty="0" smtClean="0"/>
              <a:t>Background subtraction</a:t>
            </a:r>
          </a:p>
          <a:p>
            <a:r>
              <a:rPr lang="en-US" sz="800" dirty="0" smtClean="0"/>
              <a:t>Smallest </a:t>
            </a:r>
            <a:r>
              <a:rPr lang="en-US" sz="800" b="1" dirty="0" smtClean="0">
                <a:solidFill>
                  <a:srgbClr val="FF0000"/>
                </a:solidFill>
              </a:rPr>
              <a:t>x</a:t>
            </a:r>
            <a:r>
              <a:rPr lang="en-US" sz="800" dirty="0" smtClean="0"/>
              <a:t> with no background , where P1(</a:t>
            </a:r>
            <a:r>
              <a:rPr lang="en-US" sz="800" b="1" i="1" dirty="0" err="1" smtClean="0">
                <a:solidFill>
                  <a:srgbClr val="FF0000"/>
                </a:solidFill>
              </a:rPr>
              <a:t>x</a:t>
            </a:r>
            <a:r>
              <a:rPr lang="en-US" sz="800" dirty="0" err="1" smtClean="0"/>
              <a:t>,Min</a:t>
            </a:r>
            <a:r>
              <a:rPr lang="en-US" sz="800" dirty="0" smtClean="0"/>
              <a:t>) and P2(</a:t>
            </a:r>
            <a:r>
              <a:rPr lang="en-US" sz="800" b="1" i="1" dirty="0" smtClean="0">
                <a:solidFill>
                  <a:srgbClr val="FF0000"/>
                </a:solidFill>
              </a:rPr>
              <a:t>x</a:t>
            </a:r>
            <a:r>
              <a:rPr lang="en-US" sz="800" dirty="0" smtClean="0"/>
              <a:t> + </a:t>
            </a:r>
            <a:r>
              <a:rPr lang="en-US" sz="800" i="1" dirty="0" smtClean="0"/>
              <a:t>[1 step]</a:t>
            </a:r>
            <a:r>
              <a:rPr lang="de-DE" sz="800" dirty="0" smtClean="0"/>
              <a:t>,</a:t>
            </a:r>
            <a:r>
              <a:rPr lang="en-US" sz="800" dirty="0" smtClean="0"/>
              <a:t> Max)</a:t>
            </a:r>
          </a:p>
          <a:p>
            <a:pPr marL="0" indent="0">
              <a:buNone/>
            </a:pPr>
            <a:r>
              <a:rPr lang="en-US" sz="900" dirty="0" smtClean="0"/>
              <a:t>Steps 2 and 3 (iterations): </a:t>
            </a:r>
            <a:r>
              <a:rPr lang="en-US" sz="900" b="1" dirty="0" smtClean="0"/>
              <a:t>Efficient use of dynamic range</a:t>
            </a:r>
          </a:p>
          <a:p>
            <a:r>
              <a:rPr lang="en-US" sz="800" dirty="0" smtClean="0"/>
              <a:t>Step 2:  “Best” </a:t>
            </a:r>
            <a:r>
              <a:rPr lang="en-US" sz="800" b="1" i="1" dirty="0" smtClean="0">
                <a:solidFill>
                  <a:srgbClr val="FF0000"/>
                </a:solidFill>
              </a:rPr>
              <a:t>y</a:t>
            </a:r>
            <a:r>
              <a:rPr lang="en-US" sz="800" dirty="0" smtClean="0"/>
              <a:t> for efficient dynamic range, where P2(current x,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800" b="1" i="1" dirty="0" smtClean="0">
                <a:solidFill>
                  <a:srgbClr val="FF0000"/>
                </a:solidFill>
              </a:rPr>
              <a:t>y</a:t>
            </a:r>
            <a:r>
              <a:rPr lang="en-US" sz="800" dirty="0" smtClean="0"/>
              <a:t>)</a:t>
            </a:r>
          </a:p>
          <a:p>
            <a:r>
              <a:rPr lang="en-US" sz="800" dirty="0" smtClean="0"/>
              <a:t>Step 3: </a:t>
            </a:r>
            <a:r>
              <a:rPr lang="en-US" sz="800" dirty="0"/>
              <a:t>“Best” </a:t>
            </a:r>
            <a:r>
              <a:rPr lang="en-US" sz="800" b="1" i="1" dirty="0" smtClean="0">
                <a:solidFill>
                  <a:srgbClr val="FF0000"/>
                </a:solidFill>
              </a:rPr>
              <a:t>x</a:t>
            </a:r>
            <a:r>
              <a:rPr lang="en-US" sz="800" dirty="0" smtClean="0"/>
              <a:t> </a:t>
            </a:r>
            <a:r>
              <a:rPr lang="en-US" sz="800" dirty="0"/>
              <a:t>for efficient dynamic range, where </a:t>
            </a:r>
            <a:r>
              <a:rPr lang="en-US" sz="800" dirty="0" smtClean="0"/>
              <a:t>P2(</a:t>
            </a:r>
            <a:r>
              <a:rPr lang="en-US" sz="800" b="1" i="1" dirty="0" smtClean="0">
                <a:solidFill>
                  <a:srgbClr val="FF0000"/>
                </a:solidFill>
              </a:rPr>
              <a:t>x</a:t>
            </a:r>
            <a:r>
              <a:rPr lang="en-US" sz="800" dirty="0" smtClean="0"/>
              <a:t>, </a:t>
            </a:r>
            <a:r>
              <a:rPr lang="en-US" sz="800" dirty="0"/>
              <a:t>current y</a:t>
            </a:r>
            <a:r>
              <a:rPr lang="en-US" sz="800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610600" cy="1066200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B400B4"/>
                </a:solidFill>
              </a:rPr>
              <a:t>Exercise 13</a:t>
            </a:r>
            <a:r>
              <a:rPr lang="en-US" sz="2000" dirty="0"/>
              <a:t>: Fetching volume data using </a:t>
            </a:r>
            <a:r>
              <a:rPr lang="en-US" sz="2000" i="1" dirty="0">
                <a:solidFill>
                  <a:srgbClr val="FF0000"/>
                </a:solidFill>
              </a:rPr>
              <a:t>EMDB</a:t>
            </a:r>
            <a:r>
              <a:rPr lang="en-US" sz="2000" dirty="0"/>
              <a:t> </a:t>
            </a:r>
            <a:r>
              <a:rPr lang="en-US" sz="2000" dirty="0" smtClean="0"/>
              <a:t>ID (</a:t>
            </a:r>
            <a:r>
              <a:rPr lang="en-US" sz="2000" dirty="0" smtClean="0">
                <a:hlinkClick r:id="rId3"/>
              </a:rPr>
              <a:t>5206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14</a:t>
            </a:r>
            <a:r>
              <a:rPr lang="en-US" sz="2000" dirty="0" smtClean="0"/>
              <a:t>: </a:t>
            </a:r>
            <a:r>
              <a:rPr lang="en-US" sz="2000" dirty="0"/>
              <a:t>Fetching volume data using </a:t>
            </a:r>
            <a:r>
              <a:rPr lang="en-US" sz="2000" i="1" dirty="0" smtClean="0">
                <a:solidFill>
                  <a:srgbClr val="FF0000"/>
                </a:solidFill>
              </a:rPr>
              <a:t>EDS</a:t>
            </a:r>
            <a:r>
              <a:rPr lang="en-US" sz="2000" dirty="0" smtClean="0"/>
              <a:t> ID (</a:t>
            </a:r>
            <a:r>
              <a:rPr lang="en-US" sz="2000" dirty="0" smtClean="0">
                <a:hlinkClick r:id="rId4"/>
              </a:rPr>
              <a:t>4TX2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Fetching</a:t>
            </a:r>
            <a:r>
              <a:rPr lang="en-US" sz="2800" dirty="0" smtClean="0"/>
              <a:t> </a:t>
            </a:r>
            <a:r>
              <a:rPr lang="en-US" sz="2800" b="1" i="1" dirty="0" smtClean="0"/>
              <a:t>density maps</a:t>
            </a:r>
            <a:r>
              <a:rPr lang="en-US" sz="2800" dirty="0" smtClean="0"/>
              <a:t> (</a:t>
            </a:r>
            <a:r>
              <a:rPr lang="en-US" sz="2800" i="1" dirty="0" smtClean="0">
                <a:solidFill>
                  <a:srgbClr val="FF0000"/>
                </a:solidFill>
              </a:rPr>
              <a:t>volume</a:t>
            </a:r>
            <a:r>
              <a:rPr lang="en-US" sz="2800" dirty="0" smtClean="0"/>
              <a:t> data) from databases</a:t>
            </a:r>
            <a:endParaRPr lang="en-US" sz="28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54523" y="3337175"/>
            <a:ext cx="4286250" cy="1082591"/>
            <a:chOff x="3314700" y="3616241"/>
            <a:chExt cx="4286250" cy="10825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3844841"/>
              <a:ext cx="36576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43300" y="3616241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050" dirty="0" smtClean="0"/>
                <a:t>Noise histogram</a:t>
              </a:r>
              <a:endParaRPr lang="en-US" sz="105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62500" y="3616241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050" dirty="0" smtClean="0"/>
                <a:t>Baseline</a:t>
              </a:r>
              <a:endParaRPr lang="en-US" sz="105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3100" y="3616241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050" dirty="0" smtClean="0"/>
                <a:t>Data</a:t>
              </a:r>
              <a:endParaRPr lang="en-US" sz="10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72025" y="4444916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050" b="1" dirty="0" smtClean="0">
                  <a:solidFill>
                    <a:srgbClr val="FF0000"/>
                  </a:solidFill>
                </a:rPr>
                <a:t>P1(</a:t>
              </a:r>
              <a:r>
                <a:rPr lang="en-US" sz="1050" b="1" dirty="0" err="1" smtClean="0">
                  <a:solidFill>
                    <a:srgbClr val="FF0000"/>
                  </a:solidFill>
                </a:rPr>
                <a:t>x,y</a:t>
              </a:r>
              <a:r>
                <a:rPr lang="en-US" sz="1050" b="1" dirty="0" smtClean="0">
                  <a:solidFill>
                    <a:srgbClr val="FF0000"/>
                  </a:solidFill>
                </a:rPr>
                <a:t>)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6375" y="3952875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050" b="1" dirty="0" smtClean="0">
                  <a:solidFill>
                    <a:srgbClr val="FF0000"/>
                  </a:solidFill>
                </a:rPr>
                <a:t>P2(</a:t>
              </a:r>
              <a:r>
                <a:rPr lang="en-US" sz="1050" b="1" dirty="0" err="1" smtClean="0">
                  <a:solidFill>
                    <a:srgbClr val="FF0000"/>
                  </a:solidFill>
                </a:rPr>
                <a:t>x,y</a:t>
              </a:r>
              <a:r>
                <a:rPr lang="en-US" sz="1050" b="1" dirty="0" smtClean="0">
                  <a:solidFill>
                    <a:srgbClr val="FF0000"/>
                  </a:solidFill>
                </a:rPr>
                <a:t>)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5550" y="3905250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050" b="1" dirty="0" smtClean="0">
                  <a:solidFill>
                    <a:srgbClr val="FF0000"/>
                  </a:solidFill>
                </a:rPr>
                <a:t>P3(</a:t>
              </a:r>
              <a:r>
                <a:rPr lang="en-US" sz="1050" b="1" dirty="0" err="1" smtClean="0">
                  <a:solidFill>
                    <a:srgbClr val="FF0000"/>
                  </a:solidFill>
                </a:rPr>
                <a:t>x,y</a:t>
              </a:r>
              <a:r>
                <a:rPr lang="en-US" sz="1050" b="1" dirty="0" smtClean="0">
                  <a:solidFill>
                    <a:srgbClr val="FF0000"/>
                  </a:solidFill>
                </a:rPr>
                <a:t>)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70028" y="5668442"/>
            <a:ext cx="7578572" cy="564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200" b="1" i="1" dirty="0" smtClean="0"/>
              <a:t>Terminology</a:t>
            </a:r>
          </a:p>
          <a:p>
            <a:pPr marL="0" lvl="1" indent="0">
              <a:buNone/>
            </a:pPr>
            <a:r>
              <a:rPr lang="en-US" sz="1200" dirty="0" smtClean="0"/>
              <a:t>Different keywords for </a:t>
            </a:r>
            <a:r>
              <a:rPr lang="en-US" sz="1200" b="1" i="1" dirty="0" smtClean="0">
                <a:solidFill>
                  <a:srgbClr val="FF0000"/>
                </a:solidFill>
              </a:rPr>
              <a:t>volume</a:t>
            </a:r>
            <a:r>
              <a:rPr lang="en-US" sz="1200" dirty="0" smtClean="0"/>
              <a:t> data values:</a:t>
            </a:r>
            <a:endParaRPr lang="en-US" sz="1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29432"/>
              </p:ext>
            </p:extLst>
          </p:nvPr>
        </p:nvGraphicFramePr>
        <p:xfrm>
          <a:off x="372518" y="6134946"/>
          <a:ext cx="7696200" cy="62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53"/>
                <a:gridCol w="1935126"/>
                <a:gridCol w="2189421"/>
                <a:gridCol w="236220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Cell</a:t>
                      </a:r>
                      <a:r>
                        <a:rPr lang="en-US" sz="1400" baseline="0" dirty="0" smtClean="0"/>
                        <a:t> Biology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Structural Biology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Computer Graphics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Others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Intensity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Density Map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hlinkClick r:id="rId6"/>
                        </a:rPr>
                        <a:t>Texture Atlas</a:t>
                      </a:r>
                      <a:r>
                        <a:rPr lang="en-US" sz="1400" i="1" dirty="0" smtClean="0"/>
                        <a:t>, </a:t>
                      </a:r>
                      <a:r>
                        <a:rPr lang="en-US" sz="1400" i="1" dirty="0" smtClean="0">
                          <a:hlinkClick r:id="rId7"/>
                        </a:rPr>
                        <a:t>3D Texture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Function,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r>
                        <a:rPr lang="en-US" sz="1400" i="1" dirty="0" smtClean="0"/>
                        <a:t>, Data …</a:t>
                      </a:r>
                      <a:endParaRPr lang="en-US" sz="14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279402" y="3149610"/>
            <a:ext cx="4126390" cy="269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i="1" dirty="0" smtClean="0">
                <a:solidFill>
                  <a:srgbClr val="FF0000"/>
                </a:solidFill>
              </a:rPr>
              <a:t>Volume rendering</a:t>
            </a:r>
            <a:r>
              <a:rPr lang="en-US" sz="900" i="1" dirty="0" smtClean="0"/>
              <a:t>: Raw </a:t>
            </a:r>
            <a:r>
              <a:rPr lang="en-US" sz="900" i="1" dirty="0"/>
              <a:t>data</a:t>
            </a:r>
            <a:r>
              <a:rPr lang="en-US" sz="900" dirty="0"/>
              <a:t> (x axis) vs. </a:t>
            </a:r>
            <a:r>
              <a:rPr lang="en-US" sz="900" i="1" dirty="0"/>
              <a:t>dynamic range of visualization</a:t>
            </a:r>
            <a:r>
              <a:rPr lang="en-US" sz="900" dirty="0"/>
              <a:t> (y axis) </a:t>
            </a:r>
            <a:endParaRPr lang="en-US" sz="9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5520268"/>
            <a:ext cx="34676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i="1" dirty="0" smtClean="0">
                <a:hlinkClick r:id="rId8"/>
              </a:rPr>
              <a:t>POV-Ray</a:t>
            </a:r>
            <a:r>
              <a:rPr lang="en-US" sz="1100" dirty="0" smtClean="0"/>
              <a:t> </a:t>
            </a:r>
            <a:r>
              <a:rPr lang="en-US" sz="1100" b="1" i="1" dirty="0" smtClean="0">
                <a:solidFill>
                  <a:srgbClr val="FF0000"/>
                </a:solidFill>
              </a:rPr>
              <a:t>surface</a:t>
            </a:r>
            <a:r>
              <a:rPr lang="en-US" sz="1100" dirty="0" smtClean="0"/>
              <a:t> </a:t>
            </a:r>
            <a:r>
              <a:rPr lang="en-US" sz="1100" b="1" i="1" dirty="0" smtClean="0">
                <a:solidFill>
                  <a:srgbClr val="FF0000"/>
                </a:solidFill>
              </a:rPr>
              <a:t>rendering</a:t>
            </a:r>
            <a:r>
              <a:rPr lang="en-US" sz="1100" dirty="0" smtClean="0"/>
              <a:t> of </a:t>
            </a:r>
            <a:r>
              <a:rPr lang="en-US" sz="1100" i="1" dirty="0" smtClean="0">
                <a:hlinkClick r:id="rId9"/>
              </a:rPr>
              <a:t>Epsilon 15</a:t>
            </a:r>
            <a:r>
              <a:rPr lang="en-US" sz="1100" dirty="0" smtClean="0"/>
              <a:t>. Data imported from </a:t>
            </a:r>
            <a:r>
              <a:rPr lang="en-US" sz="1100" i="1" dirty="0" smtClean="0">
                <a:hlinkClick r:id="rId3"/>
              </a:rPr>
              <a:t>EMDB (ID: 5206)</a:t>
            </a:r>
            <a:r>
              <a:rPr lang="en-US" sz="1100" dirty="0" smtClean="0"/>
              <a:t> and visualized (binned, sliced, cap-colored with density values) using </a:t>
            </a:r>
            <a:r>
              <a:rPr lang="en-US" sz="1100" i="1" dirty="0" smtClean="0">
                <a:hlinkClick r:id="rId10"/>
              </a:rPr>
              <a:t>UCSF Chimera</a:t>
            </a:r>
            <a:r>
              <a:rPr lang="de-DE" sz="11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“The world is 3D.”</a:t>
            </a:r>
          </a:p>
          <a:p>
            <a:r>
              <a:rPr lang="en-US" sz="2000" dirty="0"/>
              <a:t>“The future will be all 3D.”</a:t>
            </a:r>
          </a:p>
          <a:p>
            <a:r>
              <a:rPr lang="en-US" sz="2000" dirty="0" smtClean="0"/>
              <a:t>“</a:t>
            </a:r>
            <a:r>
              <a:rPr lang="en-US" sz="2000" dirty="0"/>
              <a:t>3D is fascinating</a:t>
            </a:r>
            <a:r>
              <a:rPr lang="en-US" sz="2000" dirty="0" smtClean="0"/>
              <a:t>.”</a:t>
            </a:r>
          </a:p>
          <a:p>
            <a:r>
              <a:rPr lang="en-US" sz="2000" dirty="0" smtClean="0"/>
              <a:t>“The movie </a:t>
            </a:r>
            <a:r>
              <a:rPr lang="en-US" sz="2000" dirty="0" smtClean="0">
                <a:hlinkClick r:id="rId2"/>
              </a:rPr>
              <a:t>CZ12</a:t>
            </a:r>
            <a:r>
              <a:rPr lang="en-US" sz="2000" dirty="0" smtClean="0"/>
              <a:t> was pretty cool.”</a:t>
            </a:r>
            <a:endParaRPr lang="en-US" sz="2000" dirty="0"/>
          </a:p>
          <a:p>
            <a:r>
              <a:rPr lang="en-US" sz="2000" dirty="0" smtClean="0"/>
              <a:t>“There are even </a:t>
            </a:r>
            <a:r>
              <a:rPr lang="en-US" sz="2000" dirty="0" smtClean="0">
                <a:hlinkClick r:id="rId3"/>
              </a:rPr>
              <a:t>3D-printed sweets</a:t>
            </a:r>
            <a:r>
              <a:rPr lang="en-US" sz="2000" dirty="0" smtClean="0"/>
              <a:t>.”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dirty="0" smtClean="0"/>
              <a:t>.</a:t>
            </a:r>
          </a:p>
          <a:p>
            <a:r>
              <a:rPr lang="en-US" sz="2000" i="1" dirty="0" smtClean="0"/>
              <a:t>But how </a:t>
            </a:r>
            <a:r>
              <a:rPr lang="en-US" sz="2000" b="1" i="1" dirty="0" smtClean="0">
                <a:solidFill>
                  <a:srgbClr val="FF0000"/>
                </a:solidFill>
              </a:rPr>
              <a:t>relevant</a:t>
            </a:r>
            <a:r>
              <a:rPr lang="en-US" sz="2000" i="1" dirty="0" smtClean="0"/>
              <a:t> is it really for cell biology?</a:t>
            </a:r>
          </a:p>
          <a:p>
            <a:pPr lvl="1"/>
            <a:r>
              <a:rPr lang="en-US" sz="1600" i="1" dirty="0" smtClean="0"/>
              <a:t>Observing</a:t>
            </a:r>
            <a:r>
              <a:rPr lang="en-US" sz="1600" dirty="0" smtClean="0"/>
              <a:t> </a:t>
            </a:r>
            <a:r>
              <a:rPr lang="en-US" sz="1600" dirty="0"/>
              <a:t>(before </a:t>
            </a:r>
            <a:r>
              <a:rPr lang="en-US" sz="1600" i="1" dirty="0"/>
              <a:t>thinking</a:t>
            </a:r>
            <a:r>
              <a:rPr lang="en-US" sz="1600" dirty="0"/>
              <a:t>) out of the box</a:t>
            </a:r>
          </a:p>
          <a:p>
            <a:pPr lvl="1"/>
            <a:r>
              <a:rPr lang="en-US" sz="1600" dirty="0" smtClean="0">
                <a:hlinkClick r:id="rId4"/>
              </a:rPr>
              <a:t>“Time to (stop just collecting anecdotes and) dive deeper”</a:t>
            </a:r>
            <a:endParaRPr lang="en-US" sz="1600" dirty="0" smtClean="0"/>
          </a:p>
          <a:p>
            <a:pPr lvl="1"/>
            <a:r>
              <a:rPr lang="en-US" sz="1600" dirty="0"/>
              <a:t>More conclusive and accurate </a:t>
            </a:r>
            <a:r>
              <a:rPr lang="en-US" sz="1600" dirty="0" smtClean="0"/>
              <a:t>results; </a:t>
            </a:r>
            <a:r>
              <a:rPr lang="en-US" sz="1600" dirty="0"/>
              <a:t>out of existing </a:t>
            </a:r>
            <a:r>
              <a:rPr lang="en-US" sz="1600" dirty="0" smtClean="0"/>
              <a:t>data; </a:t>
            </a:r>
            <a:r>
              <a:rPr lang="en-US" sz="1600" dirty="0"/>
              <a:t>with simple </a:t>
            </a:r>
            <a:r>
              <a:rPr lang="en-US" sz="1600" dirty="0" smtClean="0"/>
              <a:t>tools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</a:t>
            </a:r>
            <a:r>
              <a:rPr lang="en-US" sz="3200" b="1" dirty="0" smtClean="0">
                <a:solidFill>
                  <a:srgbClr val="FF0000"/>
                </a:solidFill>
              </a:rPr>
              <a:t>3D</a:t>
            </a:r>
            <a:r>
              <a:rPr lang="en-US" sz="3200" dirty="0" smtClean="0"/>
              <a:t> (cell Biology)?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53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610600" cy="761400"/>
          </a:xfrm>
        </p:spPr>
        <p:txBody>
          <a:bodyPr>
            <a:normAutofit lnSpcReduction="10000"/>
          </a:bodyPr>
          <a:lstStyle/>
          <a:p>
            <a:r>
              <a:rPr lang="en-US" sz="2000" i="1" dirty="0">
                <a:solidFill>
                  <a:srgbClr val="B400B4"/>
                </a:solidFill>
              </a:rPr>
              <a:t>Exercise 15</a:t>
            </a:r>
            <a:r>
              <a:rPr lang="en-US" sz="2000" dirty="0"/>
              <a:t>: Fetching surface/chemical structure with </a:t>
            </a:r>
            <a:r>
              <a:rPr lang="en-US" sz="2000" i="1" dirty="0">
                <a:solidFill>
                  <a:srgbClr val="FF0000"/>
                </a:solidFill>
              </a:rPr>
              <a:t>PDB</a:t>
            </a:r>
            <a:r>
              <a:rPr lang="en-US" sz="2000" dirty="0"/>
              <a:t> ID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1GFL</a:t>
            </a:r>
            <a:r>
              <a:rPr lang="en-US" sz="2000" dirty="0" smtClean="0"/>
              <a:t> and </a:t>
            </a:r>
            <a:r>
              <a:rPr lang="en-US" sz="2000" dirty="0" smtClean="0">
                <a:hlinkClick r:id="rId3"/>
              </a:rPr>
              <a:t>2H5Q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16</a:t>
            </a:r>
            <a:r>
              <a:rPr lang="en-US" sz="2000" dirty="0" smtClean="0"/>
              <a:t>: </a:t>
            </a:r>
            <a:r>
              <a:rPr lang="en-US" sz="2000" dirty="0"/>
              <a:t>Fetching surface/chemical structure with </a:t>
            </a:r>
            <a:r>
              <a:rPr lang="en-US" sz="2000" i="1" dirty="0" err="1" smtClean="0">
                <a:solidFill>
                  <a:srgbClr val="FF0000"/>
                </a:solidFill>
              </a:rPr>
              <a:t>VIPERdb</a:t>
            </a:r>
            <a:r>
              <a:rPr lang="en-US" sz="2000" dirty="0" smtClean="0"/>
              <a:t> ID </a:t>
            </a:r>
            <a:r>
              <a:rPr lang="en-US" sz="2000" dirty="0"/>
              <a:t>(</a:t>
            </a:r>
            <a:r>
              <a:rPr lang="en-US" sz="2000" dirty="0" smtClean="0">
                <a:hlinkClick r:id="rId4"/>
              </a:rPr>
              <a:t>2BPA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/>
              <a:t>Fetching</a:t>
            </a:r>
            <a:r>
              <a:rPr lang="en-US" sz="2800" dirty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surface</a:t>
            </a:r>
            <a:r>
              <a:rPr lang="en-US" sz="2800" dirty="0" smtClean="0"/>
              <a:t> data </a:t>
            </a:r>
            <a:r>
              <a:rPr lang="en-US" sz="2800" dirty="0"/>
              <a:t>from databases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0" y="6078499"/>
            <a:ext cx="3209924" cy="65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1335" y="6087037"/>
            <a:ext cx="559737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FF6699"/>
                </a:solidFill>
              </a:rPr>
              <a:t>Question 3:</a:t>
            </a:r>
            <a:r>
              <a:rPr lang="en-US" sz="1100" dirty="0" smtClean="0">
                <a:solidFill>
                  <a:srgbClr val="FF6699"/>
                </a:solidFill>
              </a:rPr>
              <a:t> </a:t>
            </a:r>
            <a:r>
              <a:rPr lang="en-US" sz="1100" dirty="0" smtClean="0"/>
              <a:t>Bacteriophage </a:t>
            </a:r>
            <a:r>
              <a:rPr lang="el-GR" sz="1100" dirty="0"/>
              <a:t>Φ-</a:t>
            </a:r>
            <a:r>
              <a:rPr lang="en-US" sz="1100" dirty="0"/>
              <a:t>X </a:t>
            </a:r>
            <a:r>
              <a:rPr lang="en-US" sz="1100" dirty="0" smtClean="0"/>
              <a:t>174 (</a:t>
            </a:r>
            <a:r>
              <a:rPr lang="en-US" sz="1100" dirty="0" err="1" smtClean="0"/>
              <a:t>VIPERdb</a:t>
            </a:r>
            <a:r>
              <a:rPr lang="en-US" sz="1100" dirty="0" smtClean="0"/>
              <a:t> 2BPA) and the </a:t>
            </a:r>
            <a:r>
              <a:rPr lang="en-US" sz="1100" i="1" dirty="0"/>
              <a:t>Epsilon 15</a:t>
            </a:r>
            <a:r>
              <a:rPr lang="en-US" sz="1100" dirty="0"/>
              <a:t> virus (EMDB 5206) </a:t>
            </a:r>
            <a:r>
              <a:rPr lang="en-US" sz="1100" dirty="0" smtClean="0"/>
              <a:t>have a capsid in the shape of a (distorted) </a:t>
            </a:r>
            <a:r>
              <a:rPr lang="en-US" sz="1100" i="1" dirty="0" smtClean="0">
                <a:hlinkClick r:id="rId6"/>
              </a:rPr>
              <a:t>icosahedron</a:t>
            </a:r>
            <a:r>
              <a:rPr lang="en-US" sz="1100" dirty="0" smtClean="0"/>
              <a:t>. What (mathematical, chemical, and biological) significance can be mentioned for this shape?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31" y="2066407"/>
            <a:ext cx="32861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62600" y="5336058"/>
            <a:ext cx="34676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i="1" dirty="0" smtClean="0">
                <a:hlinkClick r:id="rId8"/>
              </a:rPr>
              <a:t>POV-Ray</a:t>
            </a:r>
            <a:r>
              <a:rPr lang="en-US" sz="1100" dirty="0" smtClean="0"/>
              <a:t> rendering of </a:t>
            </a:r>
            <a:r>
              <a:rPr lang="en-US" sz="1100" dirty="0"/>
              <a:t>Bacteriophage </a:t>
            </a:r>
            <a:r>
              <a:rPr lang="el-GR" sz="1100" dirty="0">
                <a:hlinkClick r:id="rId9"/>
              </a:rPr>
              <a:t>Φ-</a:t>
            </a:r>
            <a:r>
              <a:rPr lang="en-US" sz="1100" dirty="0">
                <a:hlinkClick r:id="rId9"/>
              </a:rPr>
              <a:t>X </a:t>
            </a:r>
            <a:r>
              <a:rPr lang="en-US" sz="1100" dirty="0" smtClean="0">
                <a:hlinkClick r:id="rId9"/>
              </a:rPr>
              <a:t>174</a:t>
            </a:r>
            <a:r>
              <a:rPr lang="en-US" sz="1100" dirty="0" smtClean="0"/>
              <a:t>. Data imported from </a:t>
            </a:r>
            <a:r>
              <a:rPr lang="en-US" sz="1100" i="1" dirty="0" err="1" smtClean="0">
                <a:hlinkClick r:id="rId4"/>
              </a:rPr>
              <a:t>VIPERdb</a:t>
            </a:r>
            <a:r>
              <a:rPr lang="en-US" sz="1100" i="1" dirty="0" smtClean="0">
                <a:hlinkClick r:id="rId4"/>
              </a:rPr>
              <a:t> (ID: 2BPA)</a:t>
            </a:r>
            <a:r>
              <a:rPr lang="en-US" sz="1100" dirty="0" smtClean="0"/>
              <a:t> and visualized using </a:t>
            </a:r>
            <a:r>
              <a:rPr lang="en-US" sz="1100" i="1" dirty="0" smtClean="0">
                <a:hlinkClick r:id="rId10"/>
              </a:rPr>
              <a:t>UCSF Chimera</a:t>
            </a:r>
            <a:r>
              <a:rPr lang="de-DE" sz="1100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199944"/>
            <a:ext cx="3361905" cy="30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543" y="5336058"/>
            <a:ext cx="34676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i="1" dirty="0" smtClean="0">
                <a:hlinkClick r:id="rId8"/>
              </a:rPr>
              <a:t>POV-Ray</a:t>
            </a:r>
            <a:r>
              <a:rPr lang="en-US" sz="1100" dirty="0" smtClean="0"/>
              <a:t> rendering of Green Fluorescence Protein (</a:t>
            </a:r>
            <a:r>
              <a:rPr lang="en-US" sz="1100" dirty="0" smtClean="0">
                <a:hlinkClick r:id="rId12"/>
              </a:rPr>
              <a:t>GFP</a:t>
            </a:r>
            <a:r>
              <a:rPr lang="en-US" sz="1100" dirty="0" smtClean="0"/>
              <a:t>). Data imported from PDB (ID: </a:t>
            </a:r>
            <a:r>
              <a:rPr lang="en-US" sz="1100" dirty="0" smtClean="0">
                <a:hlinkClick r:id="rId2"/>
              </a:rPr>
              <a:t>1GFL</a:t>
            </a:r>
            <a:r>
              <a:rPr lang="en-US" sz="1100" dirty="0" smtClean="0"/>
              <a:t>) and visualized using </a:t>
            </a:r>
            <a:r>
              <a:rPr lang="en-US" sz="1100" i="1" dirty="0" smtClean="0">
                <a:hlinkClick r:id="rId10"/>
              </a:rPr>
              <a:t>UCSF Chimera</a:t>
            </a:r>
            <a:r>
              <a:rPr lang="de-DE" sz="11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458200" cy="1219199"/>
          </a:xfrm>
        </p:spPr>
        <p:txBody>
          <a:bodyPr>
            <a:noAutofit/>
          </a:bodyPr>
          <a:lstStyle/>
          <a:p>
            <a:r>
              <a:rPr lang="en-US" sz="2000" dirty="0" smtClean="0"/>
              <a:t>Resolution span: </a:t>
            </a:r>
            <a:r>
              <a:rPr lang="en-US" sz="2000" dirty="0" smtClean="0">
                <a:solidFill>
                  <a:srgbClr val="FF0000"/>
                </a:solidFill>
              </a:rPr>
              <a:t>&gt; 3 orders of magnitude</a:t>
            </a:r>
            <a:r>
              <a:rPr lang="en-US" sz="2000" dirty="0" smtClean="0"/>
              <a:t> (1000 times)</a:t>
            </a:r>
            <a:endParaRPr lang="en-US" sz="2000" dirty="0" smtClean="0">
              <a:hlinkClick r:id="rId2"/>
            </a:endParaRPr>
          </a:p>
          <a:p>
            <a:r>
              <a:rPr lang="en-US" sz="2000" dirty="0" smtClean="0"/>
              <a:t>Ultimate resolution with crystallography:  ~ </a:t>
            </a:r>
            <a:r>
              <a:rPr lang="en-US" sz="2000" dirty="0" smtClean="0">
                <a:hlinkClick r:id="rId3"/>
              </a:rPr>
              <a:t>0.15nm</a:t>
            </a:r>
            <a:endParaRPr lang="en-US" sz="2000" dirty="0" smtClean="0"/>
          </a:p>
          <a:p>
            <a:r>
              <a:rPr lang="en-US" sz="2000" dirty="0">
                <a:hlinkClick r:id="rId2"/>
              </a:rPr>
              <a:t>Different meanings of </a:t>
            </a:r>
            <a:r>
              <a:rPr lang="en-US" sz="2000" dirty="0" smtClean="0">
                <a:hlinkClick r:id="rId2"/>
              </a:rPr>
              <a:t>resolution</a:t>
            </a:r>
            <a:r>
              <a:rPr lang="en-US" sz="2000" dirty="0" smtClean="0"/>
              <a:t> </a:t>
            </a:r>
            <a:r>
              <a:rPr lang="en-US" sz="2000" dirty="0"/>
              <a:t>(with different methods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26035"/>
              </p:ext>
            </p:extLst>
          </p:nvPr>
        </p:nvGraphicFramePr>
        <p:xfrm>
          <a:off x="1600200" y="2875280"/>
          <a:ext cx="6019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7526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Imaging Technique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 </a:t>
                      </a:r>
                      <a:r>
                        <a:rPr lang="en-US" sz="1400" i="1" dirty="0" smtClean="0"/>
                        <a:t>distance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Atomic resolution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FF0000"/>
                          </a:solidFill>
                        </a:rPr>
                        <a:t>X-ray</a:t>
                      </a:r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 crystallography</a:t>
                      </a:r>
                      <a:endParaRPr lang="en-US" sz="1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0.15nm (&lt; 0.45nm)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 (</a:t>
                      </a:r>
                      <a:r>
                        <a:rPr lang="en-US" sz="1400" dirty="0" smtClean="0">
                          <a:hlinkClick r:id="rId4"/>
                        </a:rPr>
                        <a:t>Fitting used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Single-particle 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</a:rPr>
                        <a:t>electron</a:t>
                      </a:r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 microscopy</a:t>
                      </a:r>
                      <a:endParaRPr lang="en-US" sz="1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>
                          <a:hlinkClick r:id="rId5"/>
                        </a:rPr>
                        <a:t>1nm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(Usually)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0" dirty="0" err="1" smtClean="0">
                          <a:solidFill>
                            <a:srgbClr val="FF0000"/>
                          </a:solidFill>
                        </a:rPr>
                        <a:t>Superresolution</a:t>
                      </a:r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</a:rPr>
                        <a:t>optical</a:t>
                      </a:r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 imaging</a:t>
                      </a:r>
                      <a:endParaRPr lang="en-US" sz="1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 30nm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FF0000"/>
                          </a:solidFill>
                        </a:rPr>
                        <a:t>Optical</a:t>
                      </a:r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  imaging</a:t>
                      </a:r>
                      <a:endParaRPr lang="en-US" sz="1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 200nm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/>
              <a:t>From </a:t>
            </a:r>
            <a:r>
              <a:rPr lang="en-US" sz="2800" i="1" dirty="0"/>
              <a:t>structural</a:t>
            </a:r>
            <a:r>
              <a:rPr lang="en-US" sz="2800" dirty="0"/>
              <a:t> to </a:t>
            </a:r>
            <a:r>
              <a:rPr lang="en-US" sz="2800" i="1" dirty="0"/>
              <a:t>cell</a:t>
            </a:r>
            <a:r>
              <a:rPr lang="en-US" sz="2800" dirty="0"/>
              <a:t> </a:t>
            </a:r>
            <a:r>
              <a:rPr lang="en-US" sz="2800" dirty="0" smtClean="0"/>
              <a:t>biology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028" y="5181600"/>
            <a:ext cx="757857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200" b="1" i="1" dirty="0" smtClean="0"/>
              <a:t>Terminology</a:t>
            </a:r>
          </a:p>
          <a:p>
            <a:pPr marL="171450" lvl="1" indent="-171450">
              <a:buFont typeface="Symbol" panose="05050102010706020507" pitchFamily="18" charset="2"/>
              <a:buChar char="-"/>
            </a:pPr>
            <a:r>
              <a:rPr lang="en-US" sz="1200" dirty="0" smtClean="0"/>
              <a:t>High-</a:t>
            </a:r>
            <a:r>
              <a:rPr lang="en-US" sz="1200" dirty="0" smtClean="0">
                <a:solidFill>
                  <a:srgbClr val="1414FF"/>
                </a:solidFill>
              </a:rPr>
              <a:t>resolution</a:t>
            </a:r>
            <a:r>
              <a:rPr lang="en-US" sz="1200" dirty="0" smtClean="0"/>
              <a:t> </a:t>
            </a:r>
            <a:r>
              <a:rPr lang="en-US" sz="1200" dirty="0"/>
              <a:t>= </a:t>
            </a:r>
            <a:r>
              <a:rPr lang="en-US" sz="1200" dirty="0" smtClean="0"/>
              <a:t>Low </a:t>
            </a:r>
            <a:r>
              <a:rPr lang="en-US" sz="1200" dirty="0">
                <a:solidFill>
                  <a:srgbClr val="FF0000"/>
                </a:solidFill>
              </a:rPr>
              <a:t>resolution </a:t>
            </a:r>
            <a:r>
              <a:rPr lang="en-US" sz="1200" dirty="0" smtClean="0">
                <a:solidFill>
                  <a:srgbClr val="FF0000"/>
                </a:solidFill>
              </a:rPr>
              <a:t>distance </a:t>
            </a:r>
            <a:r>
              <a:rPr lang="en-US" sz="1200" dirty="0" smtClean="0"/>
              <a:t>(In the quest towards high resolutions, a </a:t>
            </a:r>
            <a:r>
              <a:rPr lang="en-US" sz="1200" i="1" dirty="0" smtClean="0"/>
              <a:t>resolution distance</a:t>
            </a:r>
            <a:r>
              <a:rPr lang="en-US" sz="1200" dirty="0" smtClean="0"/>
              <a:t> of 200nm </a:t>
            </a:r>
            <a:r>
              <a:rPr lang="en-US" sz="1200" dirty="0"/>
              <a:t>is </a:t>
            </a:r>
            <a:r>
              <a:rPr lang="en-US" sz="1200" dirty="0" smtClean="0"/>
              <a:t>considered better than 300nm. But 200 is </a:t>
            </a:r>
            <a:r>
              <a:rPr lang="en-US" sz="1200" b="1" i="1" dirty="0" smtClean="0"/>
              <a:t>not</a:t>
            </a:r>
            <a:r>
              <a:rPr lang="en-US" sz="1200" dirty="0" smtClean="0"/>
              <a:t> higher than 300!)</a:t>
            </a:r>
          </a:p>
        </p:txBody>
      </p:sp>
    </p:spTree>
    <p:extLst>
      <p:ext uri="{BB962C8B-B14F-4D97-AF65-F5344CB8AC3E}">
        <p14:creationId xmlns:p14="http://schemas.microsoft.com/office/powerpoint/2010/main" val="8018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72440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000" dirty="0" smtClean="0"/>
              <a:t>(8-bit) </a:t>
            </a:r>
            <a:r>
              <a:rPr lang="en-US" sz="2000" dirty="0" smtClean="0">
                <a:hlinkClick r:id="rId2"/>
              </a:rPr>
              <a:t>Z-stack visualization</a:t>
            </a:r>
            <a:r>
              <a:rPr lang="en-US" sz="2000" dirty="0" smtClean="0"/>
              <a:t> </a:t>
            </a:r>
            <a:r>
              <a:rPr lang="en-US" sz="1600" dirty="0"/>
              <a:t>(</a:t>
            </a:r>
            <a:r>
              <a:rPr lang="en-US" sz="1600" i="1" dirty="0">
                <a:solidFill>
                  <a:srgbClr val="B400B4"/>
                </a:solidFill>
              </a:rPr>
              <a:t>Exercise </a:t>
            </a:r>
            <a:r>
              <a:rPr lang="en-US" sz="1600" i="1" dirty="0" smtClean="0">
                <a:solidFill>
                  <a:srgbClr val="B400B4"/>
                </a:solidFill>
              </a:rPr>
              <a:t>17</a:t>
            </a:r>
            <a:r>
              <a:rPr lang="en-US" sz="1600" dirty="0" smtClean="0"/>
              <a:t>)</a:t>
            </a:r>
            <a:endParaRPr lang="en-US" sz="1800" dirty="0"/>
          </a:p>
          <a:p>
            <a:pPr lvl="1"/>
            <a:r>
              <a:rPr lang="en-US" sz="1800" dirty="0" smtClean="0"/>
              <a:t>Transparency, threshold …</a:t>
            </a:r>
          </a:p>
          <a:p>
            <a:pPr lvl="1"/>
            <a:r>
              <a:rPr lang="en-US" sz="1800" dirty="0"/>
              <a:t>No local </a:t>
            </a:r>
            <a:r>
              <a:rPr lang="en-US" sz="1800" dirty="0" smtClean="0"/>
              <a:t>coordinate, as </a:t>
            </a:r>
            <a:r>
              <a:rPr lang="en-US" sz="1800" dirty="0"/>
              <a:t>opposed to </a:t>
            </a:r>
            <a:r>
              <a:rPr lang="en-US" sz="1800" dirty="0" smtClean="0"/>
              <a:t>ImageJ (which requires registration)</a:t>
            </a:r>
          </a:p>
          <a:p>
            <a:pPr marL="342900" lvl="2" indent="-342900"/>
            <a:r>
              <a:rPr lang="en-US" sz="2000" dirty="0" smtClean="0"/>
              <a:t>Exporting surfaces </a:t>
            </a:r>
            <a:r>
              <a:rPr lang="en-US" sz="1600" dirty="0"/>
              <a:t>(</a:t>
            </a:r>
            <a:r>
              <a:rPr lang="en-US" sz="1600" i="1" dirty="0">
                <a:solidFill>
                  <a:srgbClr val="B400B4"/>
                </a:solidFill>
              </a:rPr>
              <a:t>Exercise </a:t>
            </a:r>
            <a:r>
              <a:rPr lang="en-US" sz="1600" i="1" dirty="0" smtClean="0">
                <a:solidFill>
                  <a:srgbClr val="B400B4"/>
                </a:solidFill>
              </a:rPr>
              <a:t>18</a:t>
            </a:r>
            <a:r>
              <a:rPr lang="en-US" sz="1600" dirty="0" smtClean="0"/>
              <a:t>)</a:t>
            </a:r>
            <a:endParaRPr lang="en-US" sz="1800" dirty="0"/>
          </a:p>
          <a:p>
            <a:pPr lvl="1"/>
            <a:r>
              <a:rPr lang="en-US" sz="1800" dirty="0" smtClean="0"/>
              <a:t>.X3D format and X3DOM</a:t>
            </a:r>
          </a:p>
          <a:p>
            <a:pPr marL="342900" lvl="2" indent="-342900"/>
            <a:r>
              <a:rPr lang="en-US" sz="2000" dirty="0"/>
              <a:t>“</a:t>
            </a:r>
            <a:r>
              <a:rPr lang="en-US" sz="2000" dirty="0" err="1"/>
              <a:t>Isosurface</a:t>
            </a:r>
            <a:r>
              <a:rPr lang="en-US" sz="2000" dirty="0"/>
              <a:t>” </a:t>
            </a:r>
            <a:r>
              <a:rPr lang="en-US" sz="2000" dirty="0" smtClean="0"/>
              <a:t>and thresholding </a:t>
            </a:r>
            <a:r>
              <a:rPr lang="en-US" sz="1600" dirty="0" smtClean="0"/>
              <a:t>(</a:t>
            </a:r>
            <a:r>
              <a:rPr lang="en-US" sz="1600" i="1" dirty="0">
                <a:solidFill>
                  <a:srgbClr val="B400B4"/>
                </a:solidFill>
              </a:rPr>
              <a:t>Exercise </a:t>
            </a:r>
            <a:r>
              <a:rPr lang="en-US" sz="1600" i="1" dirty="0" smtClean="0">
                <a:solidFill>
                  <a:srgbClr val="B400B4"/>
                </a:solidFill>
              </a:rPr>
              <a:t>19</a:t>
            </a:r>
            <a:r>
              <a:rPr lang="en-US" sz="1600" dirty="0" smtClean="0"/>
              <a:t>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Visualization of z-stacks with </a:t>
            </a:r>
            <a:r>
              <a:rPr lang="en-US" sz="2800" i="1" dirty="0" smtClean="0"/>
              <a:t>UCSF </a:t>
            </a:r>
            <a:r>
              <a:rPr lang="en-US" sz="2800" i="1" dirty="0"/>
              <a:t>Chimera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9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72440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1800" b="1" dirty="0" smtClean="0">
                <a:solidFill>
                  <a:srgbClr val="FF6699"/>
                </a:solidFill>
              </a:rPr>
              <a:t>Question 4</a:t>
            </a:r>
          </a:p>
          <a:p>
            <a:pPr marL="800100" lvl="3" indent="-342900"/>
            <a:r>
              <a:rPr lang="en-US" sz="1400" dirty="0" smtClean="0"/>
              <a:t>What is </a:t>
            </a:r>
            <a:r>
              <a:rPr lang="en-US" sz="1400" i="1" dirty="0" smtClean="0">
                <a:hlinkClick r:id="rId2"/>
              </a:rPr>
              <a:t>Photo51</a:t>
            </a:r>
            <a:r>
              <a:rPr lang="en-US" sz="1400" dirty="0" smtClean="0"/>
              <a:t>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Question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20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Quick Reminder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Questions, PC vs. Mac, Fiji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Starting with 3D visualization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3D Imaging, volume and surface visualization, ImageJ and Web browser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3D visualization in Biology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Quantitative 3D imaging, 3D data in </a:t>
            </a:r>
            <a:r>
              <a:rPr lang="en-US" sz="1200" i="1" dirty="0" smtClean="0">
                <a:solidFill>
                  <a:schemeClr val="tx1">
                    <a:alpha val="20000"/>
                  </a:schemeClr>
                </a:solidFill>
              </a:rPr>
              <a:t>structural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biology, UCSF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Chimera </a:t>
            </a:r>
            <a:endParaRPr lang="en-US" sz="1200" dirty="0" smtClean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Different surfaces and navigation schemes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Common surface types and UCSF Chimera galleries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Concluding remarks (dialogue)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Appendices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Web3D exercises, Textures, Hardware acceleration, Rendering,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Interactive 3D in PDF and 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PowerPoint, Tracking in the 3D XY</a:t>
            </a:r>
            <a:r>
              <a:rPr lang="en-US" sz="1200" b="1" dirty="0" smtClean="0">
                <a:solidFill>
                  <a:schemeClr val="tx1">
                    <a:alpha val="20000"/>
                  </a:schemeClr>
                </a:solidFill>
              </a:rPr>
              <a:t>T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coordinate, Morphing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and component analysis, </a:t>
            </a:r>
            <a:r>
              <a:rPr lang="en-US" sz="1200" dirty="0" err="1" smtClean="0">
                <a:solidFill>
                  <a:schemeClr val="tx1">
                    <a:alpha val="20000"/>
                  </a:schemeClr>
                </a:solidFill>
              </a:rPr>
              <a:t>Isosurface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extraction algorithms,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3D 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ROI, Configuring a computer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Surface</a:t>
            </a:r>
            <a:r>
              <a:rPr lang="en-US" sz="2800" dirty="0" smtClean="0"/>
              <a:t> extraction and rendering</a:t>
            </a:r>
            <a:endParaRPr lang="en-US" sz="2800" dirty="0"/>
          </a:p>
        </p:txBody>
      </p:sp>
      <p:sp>
        <p:nvSpPr>
          <p:cNvPr id="16" name="AutoShape 13" descr="Image result for firefox moz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9" descr="Image result for 3d printer ni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57200" y="1296000"/>
            <a:ext cx="7848599" cy="2514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Types of surfaces (extracted from volume data)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Sections (planes, spherical shells, Application-specific)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>
                <a:hlinkClick r:id="rId2"/>
              </a:rPr>
              <a:t>Segmented volume data</a:t>
            </a:r>
            <a:endParaRPr lang="en-US" sz="1600" dirty="0"/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“</a:t>
            </a:r>
            <a:r>
              <a:rPr lang="en-US" sz="1600" dirty="0" err="1" smtClean="0"/>
              <a:t>Isosurfaces</a:t>
            </a:r>
            <a:r>
              <a:rPr lang="en-US" sz="1600" dirty="0" smtClean="0"/>
              <a:t>” or 3D contours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hlinkClick r:id="rId3"/>
              </a:rPr>
              <a:t>Volume data gallery of Chimera</a:t>
            </a:r>
            <a:endParaRPr lang="en-US" sz="2000" i="1" dirty="0"/>
          </a:p>
          <a:p>
            <a:pPr marL="742950" lvl="2" indent="-342900">
              <a:buFont typeface="Symbol" panose="05050102010706020507" pitchFamily="18" charset="2"/>
              <a:buChar char="-"/>
            </a:pPr>
            <a:endParaRPr lang="en-US" sz="1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1882174"/>
              </p:ext>
            </p:extLst>
          </p:nvPr>
        </p:nvGraphicFramePr>
        <p:xfrm>
          <a:off x="2971800" y="4114800"/>
          <a:ext cx="32004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51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525963"/>
          </a:xfrm>
        </p:spPr>
        <p:txBody>
          <a:bodyPr>
            <a:normAutofit/>
          </a:bodyPr>
          <a:lstStyle/>
          <a:p>
            <a:r>
              <a:rPr lang="de-DE" sz="2000" i="1" dirty="0"/>
              <a:t>Favorite</a:t>
            </a:r>
            <a:r>
              <a:rPr lang="de-DE" sz="2000" dirty="0"/>
              <a:t> Menu</a:t>
            </a:r>
          </a:p>
          <a:p>
            <a:pPr lvl="1"/>
            <a:r>
              <a:rPr lang="de-DE" sz="1600" dirty="0"/>
              <a:t>Command-line</a:t>
            </a:r>
          </a:p>
          <a:p>
            <a:pPr lvl="1"/>
            <a:r>
              <a:rPr lang="de-DE" sz="1600" dirty="0"/>
              <a:t>Side View</a:t>
            </a:r>
          </a:p>
          <a:p>
            <a:r>
              <a:rPr lang="de-DE" sz="2000" dirty="0" smtClean="0"/>
              <a:t>Common animations</a:t>
            </a:r>
          </a:p>
          <a:p>
            <a:pPr lvl="1"/>
            <a:r>
              <a:rPr lang="en-US" sz="1600" i="1" dirty="0" smtClean="0"/>
              <a:t>Simple spinning:</a:t>
            </a:r>
            <a:r>
              <a:rPr lang="en-US" sz="1600" b="1" dirty="0" smtClean="0"/>
              <a:t> movie </a:t>
            </a:r>
            <a:r>
              <a:rPr lang="en-US" sz="1600" b="1" dirty="0"/>
              <a:t>record ; turn y 1 360 ; wait ; movie </a:t>
            </a:r>
            <a:r>
              <a:rPr lang="en-US" sz="1600" b="1" dirty="0" smtClean="0"/>
              <a:t>encode </a:t>
            </a:r>
            <a:r>
              <a:rPr lang="en-US" sz="1600" dirty="0" smtClean="0"/>
              <a:t>(</a:t>
            </a:r>
            <a:r>
              <a:rPr lang="en-US" sz="1600" i="1" dirty="0">
                <a:solidFill>
                  <a:srgbClr val="B400B4"/>
                </a:solidFill>
              </a:rPr>
              <a:t>Exercise </a:t>
            </a:r>
            <a:r>
              <a:rPr lang="en-US" sz="1600" i="1" dirty="0" smtClean="0">
                <a:solidFill>
                  <a:srgbClr val="B400B4"/>
                </a:solidFill>
              </a:rPr>
              <a:t>20</a:t>
            </a:r>
            <a:r>
              <a:rPr lang="en-US" sz="1600" dirty="0" smtClean="0"/>
              <a:t>)</a:t>
            </a:r>
          </a:p>
          <a:p>
            <a:pPr lvl="1"/>
            <a:r>
              <a:rPr lang="de-DE" sz="1600" i="1" dirty="0"/>
              <a:t>Stopping: </a:t>
            </a:r>
            <a:r>
              <a:rPr lang="de-DE" sz="1600" b="1" dirty="0"/>
              <a:t>Freeze</a:t>
            </a:r>
          </a:p>
          <a:p>
            <a:pPr lvl="1"/>
            <a:r>
              <a:rPr lang="de-DE" sz="1600" i="1" dirty="0" smtClean="0"/>
              <a:t>Frame-depdent operations:</a:t>
            </a:r>
            <a:r>
              <a:rPr lang="de-DE" sz="1600" b="1" dirty="0" smtClean="0"/>
              <a:t> </a:t>
            </a:r>
            <a:r>
              <a:rPr lang="de-DE" sz="1600" b="1" dirty="0" smtClean="0">
                <a:hlinkClick r:id="rId2"/>
              </a:rPr>
              <a:t>perframe</a:t>
            </a:r>
            <a:r>
              <a:rPr lang="de-DE" sz="1600" dirty="0" smtClean="0"/>
              <a:t> (correction for </a:t>
            </a:r>
            <a:r>
              <a:rPr lang="de-DE" sz="1600" b="1" dirty="0" smtClean="0">
                <a:hlinkClick r:id="rId3"/>
              </a:rPr>
              <a:t>background</a:t>
            </a:r>
            <a:r>
              <a:rPr lang="de-DE" sz="1600" dirty="0" smtClean="0"/>
              <a:t>; </a:t>
            </a:r>
            <a:r>
              <a:rPr lang="en-US" sz="1600" i="1" dirty="0" smtClean="0">
                <a:solidFill>
                  <a:srgbClr val="B400B4"/>
                </a:solidFill>
              </a:rPr>
              <a:t>Exercise 21</a:t>
            </a:r>
            <a:r>
              <a:rPr lang="en-US" sz="1600" dirty="0" smtClean="0"/>
              <a:t>)</a:t>
            </a:r>
            <a:endParaRPr lang="de-DE" sz="1600" dirty="0" smtClean="0"/>
          </a:p>
          <a:p>
            <a:pPr lvl="1"/>
            <a:r>
              <a:rPr lang="de-DE" sz="1600" dirty="0" smtClean="0"/>
              <a:t>More examples:</a:t>
            </a:r>
            <a:r>
              <a:rPr lang="de-DE" sz="1600" b="1" dirty="0" smtClean="0"/>
              <a:t> </a:t>
            </a:r>
            <a:r>
              <a:rPr lang="de-DE" sz="1600" b="1" dirty="0" smtClean="0">
                <a:hlinkClick r:id="rId4"/>
              </a:rPr>
              <a:t>1</a:t>
            </a:r>
            <a:r>
              <a:rPr lang="de-DE" sz="1600" b="1" dirty="0" smtClean="0"/>
              <a:t>, </a:t>
            </a:r>
            <a:r>
              <a:rPr lang="de-DE" sz="1600" b="1" dirty="0" smtClean="0">
                <a:hlinkClick r:id="rId5"/>
              </a:rPr>
              <a:t>2</a:t>
            </a:r>
            <a:r>
              <a:rPr lang="de-DE" sz="1600" b="1" dirty="0" smtClean="0"/>
              <a:t>, and </a:t>
            </a:r>
            <a:r>
              <a:rPr lang="de-DE" sz="1600" b="1" dirty="0" smtClean="0">
                <a:hlinkClick r:id="rId6"/>
              </a:rPr>
              <a:t>3</a:t>
            </a:r>
            <a:endParaRPr lang="de-DE" sz="1600" b="1" dirty="0" smtClean="0"/>
          </a:p>
          <a:p>
            <a:r>
              <a:rPr lang="en-US" sz="2000" dirty="0" smtClean="0">
                <a:hlinkClick r:id="rId7"/>
              </a:rPr>
              <a:t>Clipping </a:t>
            </a:r>
            <a:r>
              <a:rPr lang="en-US" sz="2000" dirty="0">
                <a:hlinkClick r:id="rId7"/>
              </a:rPr>
              <a:t>and </a:t>
            </a:r>
            <a:r>
              <a:rPr lang="en-US" sz="2000" dirty="0" smtClean="0">
                <a:hlinkClick r:id="rId7"/>
              </a:rPr>
              <a:t>slicing</a:t>
            </a:r>
            <a:r>
              <a:rPr lang="en-US" sz="2000" dirty="0"/>
              <a:t> (</a:t>
            </a:r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22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Editing volume data with </a:t>
            </a:r>
            <a:r>
              <a:rPr lang="en-US" sz="2000" b="1" i="1" dirty="0" err="1" smtClean="0">
                <a:hlinkClick r:id="rId8"/>
              </a:rPr>
              <a:t>vop</a:t>
            </a:r>
            <a:endParaRPr lang="en-US" sz="2000" b="1" i="1" dirty="0" smtClean="0"/>
          </a:p>
          <a:p>
            <a:r>
              <a:rPr lang="en-US" sz="2000" i="1" dirty="0" smtClean="0"/>
              <a:t>Photo </a:t>
            </a:r>
            <a:r>
              <a:rPr lang="en-US" sz="2000" i="1" dirty="0"/>
              <a:t>51</a:t>
            </a:r>
            <a:r>
              <a:rPr lang="en-US" sz="2000" dirty="0"/>
              <a:t> </a:t>
            </a:r>
            <a:r>
              <a:rPr lang="en-US" sz="2000" dirty="0" smtClean="0"/>
              <a:t>in 3D </a:t>
            </a:r>
            <a:r>
              <a:rPr lang="en-US" sz="2000" dirty="0"/>
              <a:t>(</a:t>
            </a:r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23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What other scattering patterns had </a:t>
            </a:r>
            <a:r>
              <a:rPr lang="en-US" sz="1600" dirty="0" smtClean="0">
                <a:hlinkClick r:id="rId9"/>
              </a:rPr>
              <a:t>Gosling and Franklin</a:t>
            </a:r>
            <a:r>
              <a:rPr lang="en-US" sz="1600" dirty="0" smtClean="0"/>
              <a:t> seen?</a:t>
            </a:r>
          </a:p>
          <a:p>
            <a:pPr lvl="1"/>
            <a:r>
              <a:rPr lang="en-US" sz="1600" dirty="0" smtClean="0"/>
              <a:t>Planar sections through </a:t>
            </a:r>
            <a:r>
              <a:rPr lang="en-US" sz="1600" dirty="0" smtClean="0">
                <a:hlinkClick r:id="rId10"/>
              </a:rPr>
              <a:t>3D Fourier transform</a:t>
            </a:r>
            <a:r>
              <a:rPr lang="en-US" sz="1600" dirty="0" smtClean="0"/>
              <a:t> of a double-helix</a:t>
            </a:r>
          </a:p>
          <a:p>
            <a:pPr lvl="1"/>
            <a:r>
              <a:rPr lang="en-US" sz="1600" dirty="0"/>
              <a:t>Fiber diffraction: </a:t>
            </a:r>
            <a:r>
              <a:rPr lang="en-US" sz="1600" dirty="0">
                <a:hlinkClick r:id="rId11"/>
              </a:rPr>
              <a:t>1</a:t>
            </a:r>
            <a:r>
              <a:rPr lang="en-US" sz="1600" dirty="0"/>
              <a:t>, </a:t>
            </a:r>
            <a:r>
              <a:rPr lang="en-US" sz="1600" dirty="0">
                <a:hlinkClick r:id="rId12"/>
              </a:rPr>
              <a:t>2</a:t>
            </a:r>
            <a:r>
              <a:rPr lang="en-US" sz="1600" dirty="0"/>
              <a:t>, </a:t>
            </a:r>
            <a:r>
              <a:rPr lang="en-US" sz="1600" dirty="0" smtClean="0">
                <a:hlinkClick r:id="rId13"/>
              </a:rPr>
              <a:t>3</a:t>
            </a:r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3D inspection with </a:t>
            </a:r>
            <a:r>
              <a:rPr lang="en-US" sz="2800" i="1" dirty="0" smtClean="0"/>
              <a:t>UCSF </a:t>
            </a:r>
            <a:r>
              <a:rPr lang="en-US" sz="2800" i="1" dirty="0"/>
              <a:t>Chimera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24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Quick Reminder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Questions, PC vs. Mac, Fiji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Starting with 3D visualization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3D Imaging, volume and surface visualization, ImageJ and Web browser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3D visualization in Biology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Quantitative 3D imaging, 3D data in </a:t>
            </a:r>
            <a:r>
              <a:rPr lang="en-US" sz="1200" i="1" dirty="0" smtClean="0">
                <a:solidFill>
                  <a:schemeClr val="tx1">
                    <a:alpha val="20000"/>
                  </a:schemeClr>
                </a:solidFill>
              </a:rPr>
              <a:t>structural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biology, UCSF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Chimera </a:t>
            </a:r>
            <a:endParaRPr lang="en-US" sz="1200" dirty="0" smtClean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Different surfaces and navigation schemes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Common surface types and UCSF Chimera galleries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Concluding remarks (dialogue)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Appendices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Web3D exercises, Textures, Hardware acceleration, Rendering,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Interactive 3D in PDF and 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PowerPoint, Tracking in the 3D XY</a:t>
            </a:r>
            <a:r>
              <a:rPr lang="en-US" sz="1200" b="1" dirty="0" smtClean="0">
                <a:solidFill>
                  <a:schemeClr val="tx1">
                    <a:alpha val="20000"/>
                  </a:schemeClr>
                </a:solidFill>
              </a:rPr>
              <a:t>T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coordinate, Morphing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and component analysis, </a:t>
            </a:r>
            <a:r>
              <a:rPr lang="en-US" sz="1200" dirty="0" err="1" smtClean="0">
                <a:solidFill>
                  <a:schemeClr val="tx1">
                    <a:alpha val="20000"/>
                  </a:schemeClr>
                </a:solidFill>
              </a:rPr>
              <a:t>Isosurface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extraction algorithms,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3D 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ROI, Configuring a computer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Input data</a:t>
            </a:r>
          </a:p>
          <a:p>
            <a:pPr lvl="1"/>
            <a:r>
              <a:rPr lang="en-US" sz="1600" dirty="0" smtClean="0"/>
              <a:t>3D volumes: 8-bit z-stacks, structural biology (EDS and EMDB) databases …</a:t>
            </a:r>
          </a:p>
          <a:p>
            <a:pPr lvl="1"/>
            <a:r>
              <a:rPr lang="en-US" sz="1600" dirty="0" smtClean="0"/>
              <a:t>3D surfaces: volume-extracted, molecular surfaces (PDB) …</a:t>
            </a:r>
          </a:p>
          <a:p>
            <a:r>
              <a:rPr lang="en-US" sz="2200" dirty="0" smtClean="0"/>
              <a:t>Volume</a:t>
            </a:r>
          </a:p>
          <a:p>
            <a:pPr lvl="1"/>
            <a:r>
              <a:rPr lang="en-US" sz="1600" dirty="0" smtClean="0"/>
              <a:t>Importing, processing, visualizing, and superimposing 8-bit volume data</a:t>
            </a:r>
          </a:p>
          <a:p>
            <a:r>
              <a:rPr lang="en-US" sz="2200" dirty="0" smtClean="0"/>
              <a:t>Surface</a:t>
            </a:r>
          </a:p>
          <a:p>
            <a:pPr lvl="1"/>
            <a:r>
              <a:rPr lang="en-US" sz="1600" dirty="0" smtClean="0"/>
              <a:t>Extracting </a:t>
            </a:r>
            <a:r>
              <a:rPr lang="en-US" sz="1600" dirty="0" err="1" smtClean="0"/>
              <a:t>isosurfaces</a:t>
            </a:r>
            <a:r>
              <a:rPr lang="en-US" sz="1600" dirty="0" smtClean="0"/>
              <a:t>, segments, and sections</a:t>
            </a:r>
          </a:p>
          <a:p>
            <a:pPr lvl="1"/>
            <a:r>
              <a:rPr lang="en-US" sz="1600" dirty="0" smtClean="0"/>
              <a:t>Visualizing, coloring, and illuminating surfaces</a:t>
            </a:r>
          </a:p>
          <a:p>
            <a:r>
              <a:rPr lang="en-US" sz="2200" dirty="0" smtClean="0"/>
              <a:t>Multiple objects</a:t>
            </a:r>
          </a:p>
          <a:p>
            <a:pPr lvl="1"/>
            <a:r>
              <a:rPr lang="en-US" sz="1600" dirty="0" smtClean="0"/>
              <a:t>Superimposing, morphing</a:t>
            </a:r>
          </a:p>
          <a:p>
            <a:r>
              <a:rPr lang="en-US" sz="2200" dirty="0" smtClean="0"/>
              <a:t>Scripts</a:t>
            </a:r>
          </a:p>
          <a:p>
            <a:pPr lvl="1"/>
            <a:r>
              <a:rPr lang="en-US" sz="1600" dirty="0" smtClean="0"/>
              <a:t>Numerous images and animations along with scripts (UCSF Chimera) + Macros (ImageJ)</a:t>
            </a:r>
          </a:p>
          <a:p>
            <a:r>
              <a:rPr lang="en-US" sz="2200" dirty="0" smtClean="0"/>
              <a:t>Output data</a:t>
            </a:r>
          </a:p>
          <a:p>
            <a:pPr lvl="1"/>
            <a:r>
              <a:rPr lang="en-US" sz="1600" dirty="0"/>
              <a:t>Movies</a:t>
            </a:r>
          </a:p>
          <a:p>
            <a:pPr lvl="1"/>
            <a:r>
              <a:rPr lang="en-US" sz="1600" dirty="0" smtClean="0"/>
              <a:t>3D surfaces and formats</a:t>
            </a:r>
          </a:p>
          <a:p>
            <a:pPr lvl="1"/>
            <a:r>
              <a:rPr lang="en-US" sz="1600" dirty="0" smtClean="0"/>
              <a:t>(High-quality) Rendered images</a:t>
            </a:r>
          </a:p>
          <a:p>
            <a:pPr lvl="1"/>
            <a:r>
              <a:rPr lang="en-US" sz="1600" dirty="0" smtClean="0"/>
              <a:t>Interactive documents (PDF, PowerPoint, HTML)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we have learnt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91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 smtClean="0"/>
              <a:t>Visibility</a:t>
            </a:r>
          </a:p>
          <a:p>
            <a:pPr lvl="1" fontAlgn="base"/>
            <a:r>
              <a:rPr lang="en-US" sz="1600" dirty="0" smtClean="0"/>
              <a:t>Transparency</a:t>
            </a:r>
            <a:r>
              <a:rPr lang="en-US" sz="1600" dirty="0"/>
              <a:t>, rotation (animation, mirror), lighting, background color, </a:t>
            </a:r>
            <a:r>
              <a:rPr lang="en-US" sz="1600" dirty="0" smtClean="0"/>
              <a:t>surface color </a:t>
            </a:r>
          </a:p>
          <a:p>
            <a:pPr lvl="1" fontAlgn="base"/>
            <a:r>
              <a:rPr lang="en-US" sz="1600" dirty="0"/>
              <a:t>Dark (rendered) pixel can mean</a:t>
            </a:r>
          </a:p>
          <a:p>
            <a:pPr lvl="2" fontAlgn="base"/>
            <a:r>
              <a:rPr lang="en-US" sz="1200" dirty="0"/>
              <a:t>Small data value</a:t>
            </a:r>
            <a:r>
              <a:rPr lang="en-US" sz="1200" b="1" dirty="0">
                <a:solidFill>
                  <a:srgbClr val="FF0000"/>
                </a:solidFill>
              </a:rPr>
              <a:t>, or</a:t>
            </a:r>
          </a:p>
          <a:p>
            <a:pPr lvl="2" fontAlgn="base"/>
            <a:r>
              <a:rPr lang="en-US" sz="1200" dirty="0"/>
              <a:t>Possibly large data value + {inappropriate lighting and surface/color background</a:t>
            </a:r>
            <a:r>
              <a:rPr lang="en-US" sz="1200" dirty="0" smtClean="0"/>
              <a:t>}</a:t>
            </a:r>
            <a:endParaRPr lang="en-US" sz="1600" dirty="0" smtClean="0"/>
          </a:p>
          <a:p>
            <a:pPr fontAlgn="base"/>
            <a:r>
              <a:rPr lang="en-US" sz="2000" dirty="0"/>
              <a:t>General </a:t>
            </a:r>
            <a:r>
              <a:rPr lang="en-US" sz="2000" dirty="0" smtClean="0"/>
              <a:t>tests</a:t>
            </a:r>
          </a:p>
          <a:p>
            <a:pPr lvl="1" fontAlgn="base"/>
            <a:r>
              <a:rPr lang="en-US" sz="1600" dirty="0"/>
              <a:t>Different visualization schemes</a:t>
            </a:r>
          </a:p>
          <a:p>
            <a:pPr lvl="1" fontAlgn="base"/>
            <a:r>
              <a:rPr lang="en-US" sz="1600" dirty="0" smtClean="0"/>
              <a:t>Viewing along different directions</a:t>
            </a:r>
          </a:p>
          <a:p>
            <a:pPr lvl="2" fontAlgn="base"/>
            <a:r>
              <a:rPr lang="en-US" sz="1200" dirty="0"/>
              <a:t>Unreliable rendering of voxels far from normal view (nearly-flat surfaces)</a:t>
            </a:r>
          </a:p>
          <a:p>
            <a:pPr lvl="1" fontAlgn="base"/>
            <a:r>
              <a:rPr lang="en-US" sz="1600" dirty="0"/>
              <a:t>Small changes (transparency, threshold, noise, smoothness, …) and associated </a:t>
            </a:r>
            <a:r>
              <a:rPr lang="en-US" sz="1600" dirty="0" smtClean="0"/>
              <a:t>effects</a:t>
            </a:r>
            <a:endParaRPr lang="en-US" sz="1600" dirty="0"/>
          </a:p>
          <a:p>
            <a:endParaRPr lang="en-US" sz="11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Minimum validation tests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57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236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Acquiring hands-on experience with some visualization programs</a:t>
            </a:r>
          </a:p>
          <a:p>
            <a:r>
              <a:rPr lang="en-US" sz="2000" dirty="0" smtClean="0"/>
              <a:t>Learning highly multi-disciplinary concepts in a simple/</a:t>
            </a:r>
            <a:r>
              <a:rPr lang="en-US" sz="2000" i="1" dirty="0" smtClean="0"/>
              <a:t>unified</a:t>
            </a:r>
            <a:r>
              <a:rPr lang="en-US" sz="2000" dirty="0" smtClean="0"/>
              <a:t> framework</a:t>
            </a:r>
          </a:p>
          <a:p>
            <a:r>
              <a:rPr lang="en-US" sz="2000" dirty="0" smtClean="0"/>
              <a:t>Acquiring self-confidence and team-spirit in evaluation of 3D images</a:t>
            </a:r>
          </a:p>
          <a:p>
            <a:r>
              <a:rPr lang="en-US" sz="2000" dirty="0" smtClean="0"/>
              <a:t>Not being distracted with mathematical or programming details</a:t>
            </a:r>
          </a:p>
          <a:p>
            <a:r>
              <a:rPr lang="en-US" sz="2000" dirty="0"/>
              <a:t>Having well-documented and easy-to-use references and </a:t>
            </a:r>
            <a:r>
              <a:rPr lang="en-US" sz="2000" dirty="0" smtClean="0"/>
              <a:t>programs</a:t>
            </a:r>
          </a:p>
          <a:p>
            <a:r>
              <a:rPr lang="en-US" sz="2000" dirty="0" smtClean="0"/>
              <a:t>Having the opportunity of further learning (10 Appendices)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Goals of the course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6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458200" cy="533400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Does the object (or parts of it) </a:t>
            </a:r>
            <a:r>
              <a:rPr lang="en-US" sz="2000" i="1" dirty="0" smtClean="0"/>
              <a:t>seem </a:t>
            </a:r>
            <a:r>
              <a:rPr lang="en-US" sz="2000" dirty="0" smtClean="0"/>
              <a:t>to have a special shape?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(Quasi-)Periodic, helical, tubular, fractal, sparse, …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What image processing schemes enhance/select/quantify such shapes?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much of (seemingly-) overlapping objects in the projected image actually overlap in 3D? (tubular example)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Different </a:t>
            </a:r>
            <a:r>
              <a:rPr lang="en-US" sz="2000" dirty="0" err="1" smtClean="0"/>
              <a:t>iso</a:t>
            </a:r>
            <a:r>
              <a:rPr lang="en-US" sz="2000" dirty="0" smtClean="0"/>
              <a:t>-surface values (or segmentation parameters) result in different numbers of segments. What does it mean? What can be done?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similar or different is the object (confocal microscopy) from the output of 3D deconvolution (</a:t>
            </a:r>
            <a:r>
              <a:rPr lang="en-US" sz="2000" dirty="0" err="1" smtClean="0"/>
              <a:t>widefield</a:t>
            </a:r>
            <a:r>
              <a:rPr lang="en-US" sz="2000" dirty="0" smtClean="0"/>
              <a:t> microscopy)?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what way(s) is the object different from “expectations”?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How can it be clearly quantified? What does it mean for different hypotheses?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3"/>
              </a:rPr>
              <a:t>Process of elimination</a:t>
            </a:r>
            <a:endParaRPr lang="en-US" sz="2000" dirty="0" smtClean="0"/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What are some potential scenarios (based on prior knowledge and/or new data)?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Which ones can </a:t>
            </a:r>
            <a:r>
              <a:rPr lang="en-US" sz="1600" dirty="0"/>
              <a:t>we prove (or rule out</a:t>
            </a:r>
            <a:r>
              <a:rPr lang="en-US" sz="1600" dirty="0" smtClean="0"/>
              <a:t>)?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Partially-conclusive results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Which ones </a:t>
            </a:r>
            <a:r>
              <a:rPr lang="en-US" sz="1600" dirty="0"/>
              <a:t>can</a:t>
            </a:r>
            <a:r>
              <a:rPr lang="en-US" sz="1600" b="1" dirty="0"/>
              <a:t>not</a:t>
            </a:r>
            <a:r>
              <a:rPr lang="en-US" sz="1600" dirty="0"/>
              <a:t> we prove (or rule out</a:t>
            </a:r>
            <a:r>
              <a:rPr lang="en-US" sz="1600" dirty="0" smtClean="0"/>
              <a:t>)?</a:t>
            </a:r>
            <a:r>
              <a:rPr lang="en-US" sz="1600" dirty="0">
                <a:sym typeface="Wingdings" panose="05000000000000000000" pitchFamily="2" charset="2"/>
              </a:rPr>
              <a:t>  </a:t>
            </a:r>
            <a:r>
              <a:rPr lang="en-US" sz="16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Designing new experiments</a:t>
            </a:r>
            <a:endParaRPr lang="en-US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are </a:t>
            </a:r>
            <a:r>
              <a:rPr lang="en-US" sz="2000" i="1" dirty="0" smtClean="0">
                <a:solidFill>
                  <a:srgbClr val="FF0000"/>
                </a:solidFill>
              </a:rPr>
              <a:t>observations</a:t>
            </a:r>
            <a:r>
              <a:rPr lang="en-US" sz="2000" dirty="0" smtClean="0"/>
              <a:t> and what do they mean </a:t>
            </a:r>
            <a:r>
              <a:rPr lang="en-US" sz="2000" i="1" dirty="0" smtClean="0">
                <a:solidFill>
                  <a:srgbClr val="FF0000"/>
                </a:solidFill>
              </a:rPr>
              <a:t>biologically</a:t>
            </a:r>
            <a:r>
              <a:rPr lang="en-US" sz="2000" dirty="0" smtClean="0"/>
              <a:t>/biochemically?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Possible things to look for in 3D images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9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458200" cy="266700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Even a well-visualized 3D structure is </a:t>
            </a:r>
            <a:r>
              <a:rPr lang="en-US" sz="2000" i="1" dirty="0"/>
              <a:t>not</a:t>
            </a:r>
            <a:r>
              <a:rPr lang="en-US" sz="2000" dirty="0"/>
              <a:t> self-explanatory</a:t>
            </a:r>
            <a:r>
              <a:rPr lang="en-US" sz="2000" dirty="0" smtClean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Others </a:t>
            </a:r>
            <a:r>
              <a:rPr lang="en-US" sz="2000" dirty="0" smtClean="0"/>
              <a:t>may </a:t>
            </a:r>
            <a:r>
              <a:rPr lang="en-US" sz="2000" i="1" dirty="0" smtClean="0"/>
              <a:t>not</a:t>
            </a:r>
            <a:r>
              <a:rPr lang="en-US" sz="2000" dirty="0" smtClean="0"/>
              <a:t> know 3D </a:t>
            </a:r>
            <a:r>
              <a:rPr lang="en-US" sz="2000" dirty="0"/>
              <a:t>visualization concepts or techniques.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Observation</a:t>
            </a:r>
            <a:r>
              <a:rPr lang="en-US" sz="2000" dirty="0" smtClean="0"/>
              <a:t> (and </a:t>
            </a:r>
            <a:r>
              <a:rPr lang="en-US" sz="2000" i="1" dirty="0" smtClean="0"/>
              <a:t>concluding</a:t>
            </a:r>
            <a:r>
              <a:rPr lang="en-US" sz="2000" dirty="0" smtClean="0"/>
              <a:t> biological </a:t>
            </a:r>
            <a:r>
              <a:rPr lang="en-US" sz="2000" dirty="0"/>
              <a:t>meaning</a:t>
            </a:r>
            <a:r>
              <a:rPr lang="en-US" sz="2000" dirty="0" smtClean="0"/>
              <a:t>) should be </a:t>
            </a:r>
            <a:r>
              <a:rPr lang="en-US" sz="2000" i="1" dirty="0" smtClean="0"/>
              <a:t>explicitly</a:t>
            </a:r>
            <a:r>
              <a:rPr lang="en-US" sz="2000" dirty="0" smtClean="0"/>
              <a:t> stated.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Example (Ultrafast dynamics in myoglobin):</a:t>
            </a:r>
          </a:p>
          <a:p>
            <a:pPr marL="685800" lvl="2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Observation and conclusion</a:t>
            </a:r>
          </a:p>
          <a:p>
            <a:pPr marL="1143000" lvl="3" indent="-285750">
              <a:buFont typeface="Wingdings" panose="05000000000000000000" pitchFamily="2" charset="2"/>
              <a:buChar char="§"/>
            </a:pPr>
            <a:r>
              <a:rPr lang="en-US" sz="1200" dirty="0" smtClean="0"/>
              <a:t>“Structural </a:t>
            </a:r>
            <a:r>
              <a:rPr lang="en-US" sz="1200" dirty="0"/>
              <a:t>changes appear throughout the protein within 500 fs with the C-, F- and H-helices moving away from the </a:t>
            </a:r>
            <a:r>
              <a:rPr lang="en-US" sz="1200" dirty="0" err="1"/>
              <a:t>heme</a:t>
            </a:r>
            <a:r>
              <a:rPr lang="en-US" sz="1200" dirty="0"/>
              <a:t> and the E- and A-helices moving toward </a:t>
            </a:r>
            <a:r>
              <a:rPr lang="en-US" sz="1200" dirty="0" smtClean="0"/>
              <a:t>it.” </a:t>
            </a:r>
            <a:r>
              <a:rPr lang="en-US" sz="1200" dirty="0"/>
              <a:t>(</a:t>
            </a:r>
            <a:r>
              <a:rPr lang="de-DE" sz="1200" i="1" dirty="0">
                <a:hlinkClick r:id="rId5"/>
              </a:rPr>
              <a:t>Science DOI: 10.1126/science.aac5492</a:t>
            </a:r>
            <a:r>
              <a:rPr lang="en-US" sz="1200" dirty="0"/>
              <a:t>)</a:t>
            </a:r>
            <a:endParaRPr lang="en-US" sz="1200" dirty="0" smtClean="0"/>
          </a:p>
          <a:p>
            <a:pPr marL="1143000" lvl="3" indent="-285750">
              <a:buFont typeface="Wingdings" panose="05000000000000000000" pitchFamily="2" charset="2"/>
              <a:buChar char="§"/>
            </a:pPr>
            <a:r>
              <a:rPr lang="en-US" sz="1200" dirty="0" smtClean="0"/>
              <a:t>“ … an </a:t>
            </a:r>
            <a:r>
              <a:rPr lang="en-US" sz="1200" dirty="0"/>
              <a:t>immediate collective response of the protein takes place upon ligand dissociation due to coupling of vibrational modes of the </a:t>
            </a:r>
            <a:r>
              <a:rPr lang="en-US" sz="1200" dirty="0" err="1"/>
              <a:t>heme</a:t>
            </a:r>
            <a:r>
              <a:rPr lang="en-US" sz="1200" dirty="0"/>
              <a:t> to global modes of the protein</a:t>
            </a:r>
            <a:r>
              <a:rPr lang="en-US" sz="1200" dirty="0" smtClean="0"/>
              <a:t>.” (</a:t>
            </a:r>
            <a:r>
              <a:rPr lang="de-DE" sz="1200" i="1" dirty="0">
                <a:hlinkClick r:id="rId5"/>
              </a:rPr>
              <a:t>Science DOI: 10.1126/science.aac5492</a:t>
            </a:r>
            <a:r>
              <a:rPr lang="en-US" sz="1200" dirty="0" smtClean="0"/>
              <a:t>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3D visualization results </a:t>
            </a:r>
            <a:r>
              <a:rPr lang="en-US" sz="2800" b="1" dirty="0" smtClean="0">
                <a:solidFill>
                  <a:srgbClr val="FF0000"/>
                </a:solidFill>
              </a:rPr>
              <a:t>for 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BarendsSchlichtingMyoglobi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40000" y="4097878"/>
            <a:ext cx="4038600" cy="275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638800"/>
            <a:ext cx="3200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Ultrafast dynamics in myoglobin from 0-0.6 ps. </a:t>
            </a:r>
          </a:p>
          <a:p>
            <a:endParaRPr lang="en-US" sz="1050" dirty="0"/>
          </a:p>
          <a:p>
            <a:r>
              <a:rPr lang="en-US" sz="1050" dirty="0" smtClean="0"/>
              <a:t>Visualization </a:t>
            </a:r>
            <a:r>
              <a:rPr lang="en-US" sz="1050" dirty="0"/>
              <a:t>and </a:t>
            </a:r>
            <a:r>
              <a:rPr lang="en-US" sz="1050" i="1" dirty="0"/>
              <a:t>surface</a:t>
            </a:r>
            <a:r>
              <a:rPr lang="en-US" sz="1050" dirty="0"/>
              <a:t> morphing using UCSF Chimera with four PDB entries: </a:t>
            </a:r>
            <a:r>
              <a:rPr lang="en-US" sz="1050" dirty="0">
                <a:hlinkClick r:id="rId7"/>
              </a:rPr>
              <a:t>5CN5</a:t>
            </a:r>
            <a:r>
              <a:rPr lang="en-US" sz="1050" dirty="0"/>
              <a:t>, </a:t>
            </a:r>
            <a:r>
              <a:rPr lang="en-US" sz="1050" dirty="0">
                <a:hlinkClick r:id="rId8"/>
              </a:rPr>
              <a:t>5CN7</a:t>
            </a:r>
            <a:r>
              <a:rPr lang="en-US" sz="1050" dirty="0"/>
              <a:t>, </a:t>
            </a:r>
            <a:r>
              <a:rPr lang="en-US" sz="1050" dirty="0">
                <a:hlinkClick r:id="rId9"/>
              </a:rPr>
              <a:t>5CN9</a:t>
            </a:r>
            <a:r>
              <a:rPr lang="en-US" sz="1050" dirty="0"/>
              <a:t>, and </a:t>
            </a:r>
            <a:r>
              <a:rPr lang="en-US" sz="1050" dirty="0">
                <a:hlinkClick r:id="rId10"/>
              </a:rPr>
              <a:t>5CNC</a:t>
            </a:r>
            <a:r>
              <a:rPr lang="en-US" sz="1050" dirty="0"/>
              <a:t>.</a:t>
            </a:r>
            <a:endParaRPr lang="en-US" sz="1050" dirty="0" smtClean="0"/>
          </a:p>
          <a:p>
            <a:endParaRPr lang="en-US" sz="1050" dirty="0" smtClean="0"/>
          </a:p>
          <a:p>
            <a:r>
              <a:rPr lang="en-US" sz="1050" dirty="0" smtClean="0"/>
              <a:t>Reference: </a:t>
            </a:r>
            <a:r>
              <a:rPr lang="de-DE" sz="1050" i="1" dirty="0" smtClean="0">
                <a:hlinkClick r:id="rId5"/>
              </a:rPr>
              <a:t>Science </a:t>
            </a:r>
            <a:r>
              <a:rPr lang="de-DE" sz="1050" i="1" dirty="0">
                <a:hlinkClick r:id="rId5"/>
              </a:rPr>
              <a:t>DOI: </a:t>
            </a:r>
            <a:r>
              <a:rPr lang="de-DE" sz="1050" i="1" dirty="0" smtClean="0">
                <a:hlinkClick r:id="rId5"/>
              </a:rPr>
              <a:t>10.1126/science.aac5492</a:t>
            </a:r>
            <a:r>
              <a:rPr lang="en-US" sz="1050" dirty="0" smtClean="0"/>
              <a:t>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783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8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1"/>
            <a:ext cx="8610600" cy="4800000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24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pt-BR" sz="1600" dirty="0" smtClean="0"/>
              <a:t>Drawing a molecule by </a:t>
            </a:r>
            <a:r>
              <a:rPr lang="pt-BR" sz="1600" dirty="0" smtClean="0">
                <a:hlinkClick r:id="rId3"/>
              </a:rPr>
              <a:t>making</a:t>
            </a:r>
            <a:r>
              <a:rPr lang="pt-BR" sz="1600" dirty="0" smtClean="0"/>
              <a:t>  (</a:t>
            </a:r>
            <a:r>
              <a:rPr lang="pt-BR" sz="1600" b="1" dirty="0" smtClean="0"/>
              <a:t>shape sphere</a:t>
            </a:r>
            <a:r>
              <a:rPr lang="pt-BR" sz="1600" dirty="0" smtClean="0"/>
              <a:t>) and </a:t>
            </a:r>
            <a:r>
              <a:rPr lang="pt-BR" sz="1600" dirty="0" smtClean="0">
                <a:hlinkClick r:id="rId4"/>
              </a:rPr>
              <a:t>moving</a:t>
            </a:r>
            <a:r>
              <a:rPr lang="pt-BR" sz="1600" dirty="0" smtClean="0"/>
              <a:t> (</a:t>
            </a:r>
            <a:r>
              <a:rPr lang="pt-BR" sz="1600" b="1" dirty="0" smtClean="0"/>
              <a:t>move</a:t>
            </a:r>
            <a:r>
              <a:rPr lang="pt-BR" sz="1600" dirty="0" smtClean="0"/>
              <a:t>) elements using Chimera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B400B4"/>
                </a:solidFill>
              </a:rPr>
              <a:t>Exercise 25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pt-BR" sz="1600" dirty="0"/>
              <a:t>Zoom-in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/out</a:t>
            </a:r>
            <a:r>
              <a:rPr lang="pt-BR" sz="1600" dirty="0"/>
              <a:t> (</a:t>
            </a:r>
            <a:r>
              <a:rPr lang="de-DE" sz="1600" b="1" dirty="0">
                <a:hlinkClick r:id="rId5"/>
              </a:rPr>
              <a:t>scale</a:t>
            </a:r>
            <a:r>
              <a:rPr lang="de-DE" sz="1600" b="1" dirty="0"/>
              <a:t> 1.02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</a:rPr>
              <a:t>/0.98</a:t>
            </a:r>
            <a:r>
              <a:rPr lang="de-DE" sz="1600" b="1" dirty="0"/>
              <a:t> 100</a:t>
            </a:r>
            <a:r>
              <a:rPr lang="pt-BR" sz="1600" dirty="0"/>
              <a:t>) and fly-through (</a:t>
            </a:r>
            <a:r>
              <a:rPr lang="nb-NO" sz="1600" dirty="0">
                <a:hlinkClick r:id="rId6"/>
              </a:rPr>
              <a:t>fly</a:t>
            </a:r>
            <a:r>
              <a:rPr lang="nb-NO" sz="1600" dirty="0"/>
              <a:t> 30 p1 p2 p3 p4 p5</a:t>
            </a:r>
            <a:r>
              <a:rPr lang="pt-BR" sz="1600" dirty="0"/>
              <a:t>) with Chimera</a:t>
            </a:r>
            <a:r>
              <a:rPr lang="en-US" sz="1600" dirty="0" smtClean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B400B4"/>
                </a:solidFill>
              </a:rPr>
              <a:t>Exercise 26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3D profile of (diffraction-limited) </a:t>
            </a:r>
            <a:r>
              <a:rPr lang="en-US" sz="1600" dirty="0">
                <a:hlinkClick r:id="rId7"/>
              </a:rPr>
              <a:t>focused light</a:t>
            </a:r>
            <a:r>
              <a:rPr lang="en-US" sz="1600" dirty="0"/>
              <a:t> and its dependence on color/lens</a:t>
            </a:r>
            <a:endParaRPr lang="en-US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B400B4"/>
                </a:solidFill>
              </a:rPr>
              <a:t>Exercise 27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>
                <a:hlinkClick r:id="rId8"/>
              </a:rPr>
              <a:t>Maximum</a:t>
            </a:r>
            <a:r>
              <a:rPr lang="en-US" sz="1600" dirty="0"/>
              <a:t> bulk coordination number in a crystal (</a:t>
            </a:r>
            <a:r>
              <a:rPr lang="en-US" sz="1600" dirty="0">
                <a:hlinkClick r:id="rId9"/>
              </a:rPr>
              <a:t>12 icosahedron vertices</a:t>
            </a:r>
            <a:r>
              <a:rPr lang="en-US" sz="1600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28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Observation (and correction) of </a:t>
            </a:r>
            <a:r>
              <a:rPr lang="en-US" sz="1600" i="1" dirty="0">
                <a:hlinkClick r:id="rId10"/>
              </a:rPr>
              <a:t>aliasing</a:t>
            </a:r>
            <a:r>
              <a:rPr lang="en-US" sz="1600" dirty="0"/>
              <a:t> in ImageJ 3D Viewer</a:t>
            </a:r>
            <a:endParaRPr lang="en-US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29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err="1">
                <a:hlinkClick r:id="rId11"/>
              </a:rPr>
              <a:t>Isosurface</a:t>
            </a:r>
            <a:r>
              <a:rPr lang="en-US" sz="1600" dirty="0"/>
              <a:t> synthesis and </a:t>
            </a:r>
            <a:r>
              <a:rPr lang="en-US" sz="1600" dirty="0" smtClean="0"/>
              <a:t>extraction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B400B4"/>
                </a:solidFill>
              </a:rPr>
              <a:t>Exercise 30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pt-BR" sz="1600" dirty="0" smtClean="0"/>
              <a:t>Miscellaneous </a:t>
            </a:r>
            <a:r>
              <a:rPr lang="pt-BR" sz="1600" dirty="0">
                <a:hlinkClick r:id="rId12"/>
              </a:rPr>
              <a:t>movie-related</a:t>
            </a:r>
            <a:r>
              <a:rPr lang="pt-BR" sz="1600" dirty="0"/>
              <a:t> commands in UCSF Chimera</a:t>
            </a:r>
            <a:endParaRPr lang="en-US" sz="1600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Additional exercises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52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610600" cy="4952400"/>
          </a:xfrm>
        </p:spPr>
        <p:txBody>
          <a:bodyPr>
            <a:noAutofit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B400B4"/>
                </a:solidFill>
              </a:rPr>
              <a:t>Question </a:t>
            </a:r>
            <a:r>
              <a:rPr lang="en-US" sz="2000" b="1" i="1" dirty="0" smtClean="0">
                <a:solidFill>
                  <a:srgbClr val="B400B4"/>
                </a:solidFill>
              </a:rPr>
              <a:t>1</a:t>
            </a:r>
            <a:endParaRPr lang="en-US" sz="2000" dirty="0"/>
          </a:p>
          <a:p>
            <a:pPr marL="742950" lvl="2" indent="-342900" algn="just">
              <a:buFont typeface="Symbol" panose="05050102010706020507" pitchFamily="18" charset="2"/>
              <a:buChar char="-"/>
            </a:pPr>
            <a:r>
              <a:rPr lang="en-US" sz="1600" dirty="0" smtClean="0">
                <a:hlinkClick r:id="rId3"/>
              </a:rPr>
              <a:t>Smoothing</a:t>
            </a:r>
            <a:r>
              <a:rPr lang="en-US" sz="1600" dirty="0" smtClean="0"/>
              <a:t>; showing each point with a </a:t>
            </a:r>
            <a:r>
              <a:rPr lang="en-US" sz="1600" dirty="0" smtClean="0">
                <a:hlinkClick r:id="rId4"/>
              </a:rPr>
              <a:t>sphere</a:t>
            </a:r>
            <a:r>
              <a:rPr lang="en-US" sz="1600" dirty="0" smtClean="0"/>
              <a:t> (multiple voxels); </a:t>
            </a:r>
            <a:r>
              <a:rPr lang="en-US" sz="1600" dirty="0" smtClean="0">
                <a:hlinkClick r:id="rId5"/>
              </a:rPr>
              <a:t>denser curve sampling</a:t>
            </a:r>
            <a:r>
              <a:rPr lang="en-US" sz="1600" dirty="0" smtClean="0"/>
              <a:t>  …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B400B4"/>
                </a:solidFill>
              </a:rPr>
              <a:t>Question </a:t>
            </a:r>
            <a:r>
              <a:rPr lang="en-US" sz="2000" b="1" i="1" dirty="0">
                <a:solidFill>
                  <a:srgbClr val="B400B4"/>
                </a:solidFill>
              </a:rPr>
              <a:t>2</a:t>
            </a:r>
            <a:endParaRPr lang="en-US" sz="2000" dirty="0"/>
          </a:p>
          <a:p>
            <a:pPr marL="742950" lvl="2" indent="-342900" algn="just">
              <a:buFont typeface="Symbol" panose="05050102010706020507" pitchFamily="18" charset="2"/>
              <a:buChar char="-"/>
            </a:pPr>
            <a:r>
              <a:rPr lang="en-US" sz="1600" dirty="0"/>
              <a:t>2 parameters for rotation (of camera) </a:t>
            </a:r>
            <a:r>
              <a:rPr lang="en-US" sz="1600" i="1" u="sng" dirty="0"/>
              <a:t>on a sphere</a:t>
            </a:r>
            <a:r>
              <a:rPr lang="en-US" sz="1600" dirty="0"/>
              <a:t> (surrounding the object)</a:t>
            </a:r>
          </a:p>
          <a:p>
            <a:pPr marL="742950" lvl="2" indent="-342900" algn="just">
              <a:buFont typeface="Symbol" panose="05050102010706020507" pitchFamily="18" charset="2"/>
              <a:buChar char="-"/>
            </a:pPr>
            <a:r>
              <a:rPr lang="en-US" sz="1600" dirty="0" smtClean="0"/>
              <a:t>3 parameters for </a:t>
            </a:r>
            <a:r>
              <a:rPr lang="en-US" sz="1600" i="1" u="sng" dirty="0" smtClean="0"/>
              <a:t>arbitrary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6"/>
              </a:rPr>
              <a:t>3D rotations</a:t>
            </a:r>
            <a:r>
              <a:rPr lang="en-US" sz="1600" dirty="0" smtClean="0"/>
              <a:t>: 2 for axis of rotation (on a sphere) + 1 for angle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B400B4"/>
                </a:solidFill>
              </a:rPr>
              <a:t>Question </a:t>
            </a:r>
            <a:r>
              <a:rPr lang="en-US" sz="2000" b="1" i="1" dirty="0" smtClean="0">
                <a:solidFill>
                  <a:srgbClr val="B400B4"/>
                </a:solidFill>
              </a:rPr>
              <a:t>3</a:t>
            </a:r>
            <a:endParaRPr lang="en-US" sz="2000" dirty="0"/>
          </a:p>
          <a:p>
            <a:pPr marL="742950" lvl="2" indent="-342900" algn="just">
              <a:buFont typeface="Symbol" panose="05050102010706020507" pitchFamily="18" charset="2"/>
              <a:buChar char="-"/>
            </a:pPr>
            <a:r>
              <a:rPr lang="en-US" sz="1600" dirty="0" smtClean="0"/>
              <a:t>An </a:t>
            </a:r>
            <a:r>
              <a:rPr lang="en-US" sz="1600" dirty="0" smtClean="0">
                <a:hlinkClick r:id="rId7"/>
              </a:rPr>
              <a:t>icosahedron</a:t>
            </a:r>
            <a:r>
              <a:rPr lang="en-US" sz="1600" dirty="0" smtClean="0"/>
              <a:t> is a convex polyhedron with 20 triangular faces and 12 corners (vertices</a:t>
            </a:r>
            <a:r>
              <a:rPr lang="en-US" sz="1600" dirty="0"/>
              <a:t>). When projected onto a sphere surrounding it (looking like </a:t>
            </a:r>
            <a:r>
              <a:rPr lang="en-US" sz="1600" dirty="0" smtClean="0"/>
              <a:t>a Soccer ball), </a:t>
            </a:r>
            <a:r>
              <a:rPr lang="en-US" sz="1600" dirty="0"/>
              <a:t>it will create </a:t>
            </a:r>
            <a:r>
              <a:rPr lang="en-US" sz="1600" dirty="0">
                <a:hlinkClick r:id="rId8"/>
              </a:rPr>
              <a:t>60-fold 3D rotational symmetry</a:t>
            </a:r>
            <a:r>
              <a:rPr lang="en-US" sz="1600" dirty="0" smtClean="0"/>
              <a:t>. If similar spherical atoms are to be packed with the </a:t>
            </a:r>
            <a:r>
              <a:rPr lang="en-US" sz="1600" dirty="0" smtClean="0">
                <a:hlinkClick r:id="rId9"/>
              </a:rPr>
              <a:t>highest density</a:t>
            </a:r>
            <a:r>
              <a:rPr lang="en-US" sz="1600" dirty="0" smtClean="0"/>
              <a:t>, they will do it by sitting on the corners of an icosahedron (centered at the surrounded atom). Many </a:t>
            </a:r>
            <a:r>
              <a:rPr lang="en-US" sz="1600" dirty="0" smtClean="0">
                <a:hlinkClick r:id="rId10"/>
              </a:rPr>
              <a:t>viral capsids</a:t>
            </a:r>
            <a:r>
              <a:rPr lang="en-US" sz="1600" dirty="0" smtClean="0"/>
              <a:t> have the shape of a (deformed) icosahedron, with some featuring a </a:t>
            </a:r>
            <a:r>
              <a:rPr lang="en-US" sz="1600" dirty="0" smtClean="0">
                <a:hlinkClick r:id="rId11"/>
              </a:rPr>
              <a:t>unique vertex</a:t>
            </a:r>
            <a:r>
              <a:rPr lang="en-US" sz="1600" dirty="0" smtClean="0"/>
              <a:t>. There are also inorganic Boron-based lattices </a:t>
            </a:r>
            <a:r>
              <a:rPr lang="en-US" sz="1600" dirty="0" smtClean="0">
                <a:hlinkClick r:id="rId12"/>
              </a:rPr>
              <a:t>formed with icosahedra</a:t>
            </a:r>
            <a:r>
              <a:rPr lang="en-US" sz="1600" dirty="0"/>
              <a:t> </a:t>
            </a:r>
            <a:r>
              <a:rPr lang="en-US" sz="1600" dirty="0" smtClean="0"/>
              <a:t>and icosahedral </a:t>
            </a:r>
            <a:r>
              <a:rPr lang="en-US" sz="1600" dirty="0" smtClean="0">
                <a:hlinkClick r:id="rId13"/>
              </a:rPr>
              <a:t>quasicrystals</a:t>
            </a:r>
            <a:r>
              <a:rPr lang="en-US" sz="1600" dirty="0" smtClean="0"/>
              <a:t> (projections of a 6D crystal in 3D).</a:t>
            </a:r>
            <a:endParaRPr lang="en-US" sz="1600" dirty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B400B4"/>
                </a:solidFill>
              </a:rPr>
              <a:t>Question 4</a:t>
            </a:r>
            <a:endParaRPr lang="en-US" sz="2000" dirty="0"/>
          </a:p>
          <a:p>
            <a:pPr marL="742950" lvl="2" indent="-342900" algn="just">
              <a:buFont typeface="Symbol" panose="05050102010706020507" pitchFamily="18" charset="2"/>
              <a:buChar char="-"/>
            </a:pPr>
            <a:r>
              <a:rPr lang="en-US" sz="1600" i="1" dirty="0" smtClean="0"/>
              <a:t>Photo 51</a:t>
            </a:r>
            <a:r>
              <a:rPr lang="en-US" sz="1600" dirty="0" smtClean="0"/>
              <a:t> is the first known measured X-ray scattering pattern of DNA; implying its </a:t>
            </a:r>
            <a:r>
              <a:rPr lang="en-US" sz="1600" dirty="0" smtClean="0">
                <a:hlinkClick r:id="rId14"/>
              </a:rPr>
              <a:t>helical symmetry</a:t>
            </a:r>
            <a:r>
              <a:rPr lang="en-US" sz="1600" dirty="0" smtClean="0"/>
              <a:t>. It is famous not only because of the biological significance and the 1962 Nobel Prize, but also because of the </a:t>
            </a:r>
            <a:r>
              <a:rPr lang="en-US" sz="1600" dirty="0" smtClean="0">
                <a:hlinkClick r:id="rId15"/>
              </a:rPr>
              <a:t>controversy</a:t>
            </a:r>
            <a:r>
              <a:rPr lang="en-US" sz="1600" dirty="0" smtClean="0"/>
              <a:t> over fair credits and the role of </a:t>
            </a:r>
            <a:r>
              <a:rPr lang="en-US" sz="1600" dirty="0" smtClean="0">
                <a:hlinkClick r:id="rId16"/>
              </a:rPr>
              <a:t>Rosalind Franklin</a:t>
            </a:r>
            <a:r>
              <a:rPr lang="en-US" sz="1600" dirty="0" smtClean="0"/>
              <a:t>.</a:t>
            </a:r>
          </a:p>
          <a:p>
            <a:pPr marL="400050" lvl="2" indent="0" algn="just">
              <a:buNone/>
            </a:pPr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Answers to questions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49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Quick Reminder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Questions, PC vs. Mac, Fiji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Starting with 3D visualization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3D Imaging, volume and surface visualization, ImageJ and Web browser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3D visualization in Biology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Quantitative 3D imaging, 3D data in </a:t>
            </a:r>
            <a:r>
              <a:rPr lang="en-US" sz="1200" i="1" dirty="0" smtClean="0">
                <a:solidFill>
                  <a:schemeClr val="tx1">
                    <a:alpha val="20000"/>
                  </a:schemeClr>
                </a:solidFill>
              </a:rPr>
              <a:t>structural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biology, UCSF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Chimera </a:t>
            </a:r>
            <a:endParaRPr lang="en-US" sz="1200" dirty="0" smtClean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Different surfaces and navigation schemes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Common surface types and UCSF Chimera galleries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Concluding remarks (dialogue)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Appendices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Web3D exercises, Textures, Hardware acceleration, Rendering, </a:t>
            </a:r>
            <a:r>
              <a:rPr lang="en-US" sz="1200" dirty="0">
                <a:solidFill>
                  <a:srgbClr val="FF0000"/>
                </a:solidFill>
              </a:rPr>
              <a:t>Interactive 3D in PDF and </a:t>
            </a:r>
            <a:r>
              <a:rPr lang="en-US" sz="1200" dirty="0" smtClean="0">
                <a:solidFill>
                  <a:srgbClr val="FF0000"/>
                </a:solidFill>
              </a:rPr>
              <a:t>PowerPoint, Tracking in the 3D XY</a:t>
            </a:r>
            <a:r>
              <a:rPr lang="en-US" sz="1200" b="1" dirty="0" smtClean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 coordinate, Morphing </a:t>
            </a:r>
            <a:r>
              <a:rPr lang="en-US" sz="1200" dirty="0">
                <a:solidFill>
                  <a:srgbClr val="FF0000"/>
                </a:solidFill>
              </a:rPr>
              <a:t>and component analysis, </a:t>
            </a:r>
            <a:r>
              <a:rPr lang="en-US" sz="1200" dirty="0" err="1" smtClean="0">
                <a:solidFill>
                  <a:srgbClr val="FF0000"/>
                </a:solidFill>
              </a:rPr>
              <a:t>Isosurface</a:t>
            </a:r>
            <a:r>
              <a:rPr lang="en-US" sz="1200" dirty="0" smtClean="0">
                <a:solidFill>
                  <a:srgbClr val="FF0000"/>
                </a:solidFill>
              </a:rPr>
              <a:t> extraction algorithms, </a:t>
            </a:r>
            <a:r>
              <a:rPr lang="en-US" sz="1200" dirty="0">
                <a:solidFill>
                  <a:srgbClr val="FF0000"/>
                </a:solidFill>
              </a:rPr>
              <a:t>3D </a:t>
            </a:r>
            <a:r>
              <a:rPr lang="en-US" sz="1200" dirty="0" smtClean="0">
                <a:solidFill>
                  <a:srgbClr val="FF0000"/>
                </a:solidFill>
              </a:rPr>
              <a:t>ROI, Configuring a computer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Web3D exercises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Trying and editing sample HTML files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i="1" dirty="0" smtClean="0">
                <a:solidFill>
                  <a:srgbClr val="B400B4"/>
                </a:solidFill>
              </a:rPr>
              <a:t>Exercise 31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3"/>
              </a:rPr>
              <a:t>Text styles</a:t>
            </a:r>
            <a:r>
              <a:rPr lang="en-US" sz="1600" dirty="0" smtClean="0"/>
              <a:t> </a:t>
            </a:r>
            <a:r>
              <a:rPr lang="en-US" sz="1600" dirty="0"/>
              <a:t>(W3 </a:t>
            </a:r>
            <a:r>
              <a:rPr lang="en-US" sz="1600" dirty="0" smtClean="0"/>
              <a:t>School)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i="1" dirty="0" smtClean="0">
                <a:solidFill>
                  <a:srgbClr val="B400B4"/>
                </a:solidFill>
              </a:rPr>
              <a:t>Exercise 32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4"/>
              </a:rPr>
              <a:t>2D Gallery</a:t>
            </a:r>
            <a:r>
              <a:rPr lang="en-US" sz="1600" dirty="0" smtClean="0"/>
              <a:t> </a:t>
            </a:r>
            <a:r>
              <a:rPr lang="en-US" sz="1600" dirty="0"/>
              <a:t>(W3 </a:t>
            </a:r>
            <a:r>
              <a:rPr lang="en-US" sz="1600" dirty="0" smtClean="0"/>
              <a:t>School)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i="1" dirty="0" smtClean="0">
                <a:solidFill>
                  <a:srgbClr val="B400B4"/>
                </a:solidFill>
              </a:rPr>
              <a:t>Exercise 33</a:t>
            </a:r>
            <a:r>
              <a:rPr lang="en-US" sz="1600" dirty="0" smtClean="0"/>
              <a:t>: </a:t>
            </a:r>
            <a:r>
              <a:rPr lang="en-US" sz="1600" dirty="0">
                <a:hlinkClick r:id="rId5"/>
              </a:rPr>
              <a:t>Basic </a:t>
            </a:r>
            <a:r>
              <a:rPr lang="en-US" sz="1600" dirty="0" smtClean="0">
                <a:hlinkClick r:id="rId5"/>
              </a:rPr>
              <a:t>3D shapes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X3DOM)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i="1" dirty="0" smtClean="0">
                <a:solidFill>
                  <a:srgbClr val="B400B4"/>
                </a:solidFill>
              </a:rPr>
              <a:t>Exercise 34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6"/>
              </a:rPr>
              <a:t>3D Gallery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X3DOM)</a:t>
            </a:r>
          </a:p>
          <a:p>
            <a:pPr marL="342900" lvl="1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Synthesis of a surface with </a:t>
            </a:r>
            <a:r>
              <a:rPr lang="en-US" sz="2000" dirty="0" smtClean="0">
                <a:hlinkClick r:id="rId7"/>
              </a:rPr>
              <a:t>known equation</a:t>
            </a:r>
            <a:endParaRPr lang="en-US" sz="2000" dirty="0" smtClean="0"/>
          </a:p>
          <a:p>
            <a:pPr lvl="1"/>
            <a:r>
              <a:rPr lang="en-US" sz="1600" dirty="0">
                <a:hlinkClick r:id="rId8"/>
              </a:rPr>
              <a:t>Wolfram</a:t>
            </a:r>
            <a:endParaRPr lang="en-US" sz="1600" dirty="0"/>
          </a:p>
          <a:p>
            <a:pPr lvl="1"/>
            <a:r>
              <a:rPr lang="en-US" sz="1600" dirty="0" smtClean="0">
                <a:hlinkClick r:id="rId9"/>
              </a:rPr>
              <a:t>Three.js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664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144063" y="4244682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40996" y="4242522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313322" y="4244682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02906" y="4242985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45665" y="3082022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1" y="3082022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01816" y="3069817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04340" y="3064770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19200" y="2076315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1912" y="1962015"/>
            <a:ext cx="7620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63840" y="1912386"/>
            <a:ext cx="724619" cy="966190"/>
          </a:xfrm>
          <a:custGeom>
            <a:avLst/>
            <a:gdLst>
              <a:gd name="connsiteX0" fmla="*/ 0 w 724619"/>
              <a:gd name="connsiteY0" fmla="*/ 232945 h 966190"/>
              <a:gd name="connsiteX1" fmla="*/ 0 w 724619"/>
              <a:gd name="connsiteY1" fmla="*/ 232945 h 966190"/>
              <a:gd name="connsiteX2" fmla="*/ 94891 w 724619"/>
              <a:gd name="connsiteY2" fmla="*/ 103549 h 966190"/>
              <a:gd name="connsiteX3" fmla="*/ 120770 w 724619"/>
              <a:gd name="connsiteY3" fmla="*/ 94922 h 966190"/>
              <a:gd name="connsiteX4" fmla="*/ 189781 w 724619"/>
              <a:gd name="connsiteY4" fmla="*/ 34537 h 966190"/>
              <a:gd name="connsiteX5" fmla="*/ 232913 w 724619"/>
              <a:gd name="connsiteY5" fmla="*/ 25911 h 966190"/>
              <a:gd name="connsiteX6" fmla="*/ 293298 w 724619"/>
              <a:gd name="connsiteY6" fmla="*/ 32 h 966190"/>
              <a:gd name="connsiteX7" fmla="*/ 353683 w 724619"/>
              <a:gd name="connsiteY7" fmla="*/ 17285 h 966190"/>
              <a:gd name="connsiteX8" fmla="*/ 379562 w 724619"/>
              <a:gd name="connsiteY8" fmla="*/ 51790 h 966190"/>
              <a:gd name="connsiteX9" fmla="*/ 457200 w 724619"/>
              <a:gd name="connsiteY9" fmla="*/ 138054 h 966190"/>
              <a:gd name="connsiteX10" fmla="*/ 517585 w 724619"/>
              <a:gd name="connsiteY10" fmla="*/ 241571 h 966190"/>
              <a:gd name="connsiteX11" fmla="*/ 543464 w 724619"/>
              <a:gd name="connsiteY11" fmla="*/ 276077 h 966190"/>
              <a:gd name="connsiteX12" fmla="*/ 586596 w 724619"/>
              <a:gd name="connsiteY12" fmla="*/ 345088 h 966190"/>
              <a:gd name="connsiteX13" fmla="*/ 612476 w 724619"/>
              <a:gd name="connsiteY13" fmla="*/ 379594 h 966190"/>
              <a:gd name="connsiteX14" fmla="*/ 664234 w 724619"/>
              <a:gd name="connsiteY14" fmla="*/ 474485 h 966190"/>
              <a:gd name="connsiteX15" fmla="*/ 681487 w 724619"/>
              <a:gd name="connsiteY15" fmla="*/ 500364 h 966190"/>
              <a:gd name="connsiteX16" fmla="*/ 690113 w 724619"/>
              <a:gd name="connsiteY16" fmla="*/ 552122 h 966190"/>
              <a:gd name="connsiteX17" fmla="*/ 698740 w 724619"/>
              <a:gd name="connsiteY17" fmla="*/ 586628 h 966190"/>
              <a:gd name="connsiteX18" fmla="*/ 690113 w 724619"/>
              <a:gd name="connsiteY18" fmla="*/ 664266 h 966190"/>
              <a:gd name="connsiteX19" fmla="*/ 672861 w 724619"/>
              <a:gd name="connsiteY19" fmla="*/ 690145 h 966190"/>
              <a:gd name="connsiteX20" fmla="*/ 664234 w 724619"/>
              <a:gd name="connsiteY20" fmla="*/ 716024 h 966190"/>
              <a:gd name="connsiteX21" fmla="*/ 646981 w 724619"/>
              <a:gd name="connsiteY21" fmla="*/ 750530 h 966190"/>
              <a:gd name="connsiteX22" fmla="*/ 690113 w 724619"/>
              <a:gd name="connsiteY22" fmla="*/ 828168 h 966190"/>
              <a:gd name="connsiteX23" fmla="*/ 707366 w 724619"/>
              <a:gd name="connsiteY23" fmla="*/ 862673 h 966190"/>
              <a:gd name="connsiteX24" fmla="*/ 724619 w 724619"/>
              <a:gd name="connsiteY24" fmla="*/ 888552 h 966190"/>
              <a:gd name="connsiteX25" fmla="*/ 638355 w 724619"/>
              <a:gd name="connsiteY25" fmla="*/ 931685 h 966190"/>
              <a:gd name="connsiteX26" fmla="*/ 543464 w 724619"/>
              <a:gd name="connsiteY26" fmla="*/ 957564 h 966190"/>
              <a:gd name="connsiteX27" fmla="*/ 431321 w 724619"/>
              <a:gd name="connsiteY27" fmla="*/ 966190 h 966190"/>
              <a:gd name="connsiteX28" fmla="*/ 319178 w 724619"/>
              <a:gd name="connsiteY28" fmla="*/ 940311 h 966190"/>
              <a:gd name="connsiteX29" fmla="*/ 284672 w 724619"/>
              <a:gd name="connsiteY29" fmla="*/ 923058 h 966190"/>
              <a:gd name="connsiteX30" fmla="*/ 224287 w 724619"/>
              <a:gd name="connsiteY30" fmla="*/ 888552 h 966190"/>
              <a:gd name="connsiteX31" fmla="*/ 129396 w 724619"/>
              <a:gd name="connsiteY31" fmla="*/ 828168 h 966190"/>
              <a:gd name="connsiteX32" fmla="*/ 86264 w 724619"/>
              <a:gd name="connsiteY32" fmla="*/ 776409 h 966190"/>
              <a:gd name="connsiteX33" fmla="*/ 43132 w 724619"/>
              <a:gd name="connsiteY33" fmla="*/ 733277 h 966190"/>
              <a:gd name="connsiteX34" fmla="*/ 34506 w 724619"/>
              <a:gd name="connsiteY34" fmla="*/ 698771 h 966190"/>
              <a:gd name="connsiteX35" fmla="*/ 17253 w 724619"/>
              <a:gd name="connsiteY35" fmla="*/ 664266 h 966190"/>
              <a:gd name="connsiteX36" fmla="*/ 8627 w 724619"/>
              <a:gd name="connsiteY36" fmla="*/ 612507 h 966190"/>
              <a:gd name="connsiteX37" fmla="*/ 17253 w 724619"/>
              <a:gd name="connsiteY37" fmla="*/ 517617 h 966190"/>
              <a:gd name="connsiteX38" fmla="*/ 34506 w 724619"/>
              <a:gd name="connsiteY38" fmla="*/ 491737 h 966190"/>
              <a:gd name="connsiteX39" fmla="*/ 60385 w 724619"/>
              <a:gd name="connsiteY39" fmla="*/ 457232 h 966190"/>
              <a:gd name="connsiteX40" fmla="*/ 60385 w 724619"/>
              <a:gd name="connsiteY40" fmla="*/ 336462 h 966190"/>
              <a:gd name="connsiteX41" fmla="*/ 43132 w 724619"/>
              <a:gd name="connsiteY41" fmla="*/ 293330 h 966190"/>
              <a:gd name="connsiteX42" fmla="*/ 34506 w 724619"/>
              <a:gd name="connsiteY42" fmla="*/ 267451 h 966190"/>
              <a:gd name="connsiteX43" fmla="*/ 17253 w 724619"/>
              <a:gd name="connsiteY43" fmla="*/ 241571 h 966190"/>
              <a:gd name="connsiteX44" fmla="*/ 0 w 724619"/>
              <a:gd name="connsiteY44" fmla="*/ 232945 h 9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4619" h="966190">
                <a:moveTo>
                  <a:pt x="0" y="232945"/>
                </a:moveTo>
                <a:lnTo>
                  <a:pt x="0" y="232945"/>
                </a:lnTo>
                <a:cubicBezTo>
                  <a:pt x="29439" y="185843"/>
                  <a:pt x="52591" y="141149"/>
                  <a:pt x="94891" y="103549"/>
                </a:cubicBezTo>
                <a:cubicBezTo>
                  <a:pt x="101687" y="97508"/>
                  <a:pt x="112144" y="97798"/>
                  <a:pt x="120770" y="94922"/>
                </a:cubicBezTo>
                <a:cubicBezTo>
                  <a:pt x="143399" y="60980"/>
                  <a:pt x="141650" y="56415"/>
                  <a:pt x="189781" y="34537"/>
                </a:cubicBezTo>
                <a:cubicBezTo>
                  <a:pt x="203129" y="28470"/>
                  <a:pt x="218536" y="28786"/>
                  <a:pt x="232913" y="25911"/>
                </a:cubicBezTo>
                <a:cubicBezTo>
                  <a:pt x="236659" y="24038"/>
                  <a:pt x="282720" y="-1026"/>
                  <a:pt x="293298" y="32"/>
                </a:cubicBezTo>
                <a:cubicBezTo>
                  <a:pt x="314128" y="2115"/>
                  <a:pt x="333555" y="11534"/>
                  <a:pt x="353683" y="17285"/>
                </a:cubicBezTo>
                <a:cubicBezTo>
                  <a:pt x="362309" y="28787"/>
                  <a:pt x="369944" y="41104"/>
                  <a:pt x="379562" y="51790"/>
                </a:cubicBezTo>
                <a:cubicBezTo>
                  <a:pt x="449430" y="129421"/>
                  <a:pt x="412001" y="74775"/>
                  <a:pt x="457200" y="138054"/>
                </a:cubicBezTo>
                <a:cubicBezTo>
                  <a:pt x="489023" y="182607"/>
                  <a:pt x="474704" y="171889"/>
                  <a:pt x="517585" y="241571"/>
                </a:cubicBezTo>
                <a:cubicBezTo>
                  <a:pt x="525120" y="253816"/>
                  <a:pt x="535489" y="264114"/>
                  <a:pt x="543464" y="276077"/>
                </a:cubicBezTo>
                <a:cubicBezTo>
                  <a:pt x="558511" y="298648"/>
                  <a:pt x="571549" y="322517"/>
                  <a:pt x="586596" y="345088"/>
                </a:cubicBezTo>
                <a:cubicBezTo>
                  <a:pt x="594571" y="357051"/>
                  <a:pt x="604757" y="367464"/>
                  <a:pt x="612476" y="379594"/>
                </a:cubicBezTo>
                <a:cubicBezTo>
                  <a:pt x="682186" y="489139"/>
                  <a:pt x="620624" y="398168"/>
                  <a:pt x="664234" y="474485"/>
                </a:cubicBezTo>
                <a:cubicBezTo>
                  <a:pt x="669378" y="483487"/>
                  <a:pt x="675736" y="491738"/>
                  <a:pt x="681487" y="500364"/>
                </a:cubicBezTo>
                <a:cubicBezTo>
                  <a:pt x="684362" y="517617"/>
                  <a:pt x="686683" y="534971"/>
                  <a:pt x="690113" y="552122"/>
                </a:cubicBezTo>
                <a:cubicBezTo>
                  <a:pt x="692438" y="563748"/>
                  <a:pt x="698740" y="574772"/>
                  <a:pt x="698740" y="586628"/>
                </a:cubicBezTo>
                <a:cubicBezTo>
                  <a:pt x="698740" y="612667"/>
                  <a:pt x="696428" y="639005"/>
                  <a:pt x="690113" y="664266"/>
                </a:cubicBezTo>
                <a:cubicBezTo>
                  <a:pt x="687599" y="674324"/>
                  <a:pt x="677497" y="680872"/>
                  <a:pt x="672861" y="690145"/>
                </a:cubicBezTo>
                <a:cubicBezTo>
                  <a:pt x="668794" y="698278"/>
                  <a:pt x="667816" y="707666"/>
                  <a:pt x="664234" y="716024"/>
                </a:cubicBezTo>
                <a:cubicBezTo>
                  <a:pt x="659168" y="727844"/>
                  <a:pt x="652732" y="739028"/>
                  <a:pt x="646981" y="750530"/>
                </a:cubicBezTo>
                <a:cubicBezTo>
                  <a:pt x="662475" y="827997"/>
                  <a:pt x="641161" y="762898"/>
                  <a:pt x="690113" y="828168"/>
                </a:cubicBezTo>
                <a:cubicBezTo>
                  <a:pt x="697829" y="838455"/>
                  <a:pt x="700986" y="851508"/>
                  <a:pt x="707366" y="862673"/>
                </a:cubicBezTo>
                <a:cubicBezTo>
                  <a:pt x="712510" y="871675"/>
                  <a:pt x="718868" y="879926"/>
                  <a:pt x="724619" y="888552"/>
                </a:cubicBezTo>
                <a:cubicBezTo>
                  <a:pt x="693573" y="935122"/>
                  <a:pt x="718888" y="909721"/>
                  <a:pt x="638355" y="931685"/>
                </a:cubicBezTo>
                <a:cubicBezTo>
                  <a:pt x="592035" y="944318"/>
                  <a:pt x="615941" y="947210"/>
                  <a:pt x="543464" y="957564"/>
                </a:cubicBezTo>
                <a:cubicBezTo>
                  <a:pt x="506349" y="962866"/>
                  <a:pt x="468702" y="963315"/>
                  <a:pt x="431321" y="966190"/>
                </a:cubicBezTo>
                <a:cubicBezTo>
                  <a:pt x="393940" y="957564"/>
                  <a:pt x="355983" y="951136"/>
                  <a:pt x="319178" y="940311"/>
                </a:cubicBezTo>
                <a:cubicBezTo>
                  <a:pt x="306841" y="936682"/>
                  <a:pt x="295961" y="929216"/>
                  <a:pt x="284672" y="923058"/>
                </a:cubicBezTo>
                <a:cubicBezTo>
                  <a:pt x="264320" y="911957"/>
                  <a:pt x="243788" y="901088"/>
                  <a:pt x="224287" y="888552"/>
                </a:cubicBezTo>
                <a:cubicBezTo>
                  <a:pt x="118022" y="820239"/>
                  <a:pt x="204438" y="865687"/>
                  <a:pt x="129396" y="828168"/>
                </a:cubicBezTo>
                <a:cubicBezTo>
                  <a:pt x="25505" y="724273"/>
                  <a:pt x="170351" y="872507"/>
                  <a:pt x="86264" y="776409"/>
                </a:cubicBezTo>
                <a:cubicBezTo>
                  <a:pt x="72875" y="761107"/>
                  <a:pt x="57509" y="747654"/>
                  <a:pt x="43132" y="733277"/>
                </a:cubicBezTo>
                <a:cubicBezTo>
                  <a:pt x="40257" y="721775"/>
                  <a:pt x="38669" y="709872"/>
                  <a:pt x="34506" y="698771"/>
                </a:cubicBezTo>
                <a:cubicBezTo>
                  <a:pt x="29991" y="686730"/>
                  <a:pt x="20948" y="676583"/>
                  <a:pt x="17253" y="664266"/>
                </a:cubicBezTo>
                <a:cubicBezTo>
                  <a:pt x="12227" y="647513"/>
                  <a:pt x="11502" y="629760"/>
                  <a:pt x="8627" y="612507"/>
                </a:cubicBezTo>
                <a:cubicBezTo>
                  <a:pt x="11502" y="580877"/>
                  <a:pt x="10598" y="548672"/>
                  <a:pt x="17253" y="517617"/>
                </a:cubicBezTo>
                <a:cubicBezTo>
                  <a:pt x="19425" y="507479"/>
                  <a:pt x="28480" y="500174"/>
                  <a:pt x="34506" y="491737"/>
                </a:cubicBezTo>
                <a:cubicBezTo>
                  <a:pt x="42863" y="480038"/>
                  <a:pt x="51759" y="468734"/>
                  <a:pt x="60385" y="457232"/>
                </a:cubicBezTo>
                <a:cubicBezTo>
                  <a:pt x="73786" y="403631"/>
                  <a:pt x="75640" y="412733"/>
                  <a:pt x="60385" y="336462"/>
                </a:cubicBezTo>
                <a:cubicBezTo>
                  <a:pt x="57348" y="321278"/>
                  <a:pt x="48569" y="307829"/>
                  <a:pt x="43132" y="293330"/>
                </a:cubicBezTo>
                <a:cubicBezTo>
                  <a:pt x="39939" y="284816"/>
                  <a:pt x="38572" y="275584"/>
                  <a:pt x="34506" y="267451"/>
                </a:cubicBezTo>
                <a:cubicBezTo>
                  <a:pt x="29869" y="258178"/>
                  <a:pt x="20101" y="251540"/>
                  <a:pt x="17253" y="241571"/>
                </a:cubicBezTo>
                <a:cubicBezTo>
                  <a:pt x="14093" y="230512"/>
                  <a:pt x="2876" y="234383"/>
                  <a:pt x="0" y="23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459088" y="2076315"/>
            <a:ext cx="571500" cy="5334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48755" y="3076975"/>
            <a:ext cx="724619" cy="966190"/>
          </a:xfrm>
          <a:custGeom>
            <a:avLst/>
            <a:gdLst>
              <a:gd name="connsiteX0" fmla="*/ 0 w 724619"/>
              <a:gd name="connsiteY0" fmla="*/ 232945 h 966190"/>
              <a:gd name="connsiteX1" fmla="*/ 0 w 724619"/>
              <a:gd name="connsiteY1" fmla="*/ 232945 h 966190"/>
              <a:gd name="connsiteX2" fmla="*/ 94891 w 724619"/>
              <a:gd name="connsiteY2" fmla="*/ 103549 h 966190"/>
              <a:gd name="connsiteX3" fmla="*/ 120770 w 724619"/>
              <a:gd name="connsiteY3" fmla="*/ 94922 h 966190"/>
              <a:gd name="connsiteX4" fmla="*/ 189781 w 724619"/>
              <a:gd name="connsiteY4" fmla="*/ 34537 h 966190"/>
              <a:gd name="connsiteX5" fmla="*/ 232913 w 724619"/>
              <a:gd name="connsiteY5" fmla="*/ 25911 h 966190"/>
              <a:gd name="connsiteX6" fmla="*/ 293298 w 724619"/>
              <a:gd name="connsiteY6" fmla="*/ 32 h 966190"/>
              <a:gd name="connsiteX7" fmla="*/ 353683 w 724619"/>
              <a:gd name="connsiteY7" fmla="*/ 17285 h 966190"/>
              <a:gd name="connsiteX8" fmla="*/ 379562 w 724619"/>
              <a:gd name="connsiteY8" fmla="*/ 51790 h 966190"/>
              <a:gd name="connsiteX9" fmla="*/ 457200 w 724619"/>
              <a:gd name="connsiteY9" fmla="*/ 138054 h 966190"/>
              <a:gd name="connsiteX10" fmla="*/ 517585 w 724619"/>
              <a:gd name="connsiteY10" fmla="*/ 241571 h 966190"/>
              <a:gd name="connsiteX11" fmla="*/ 543464 w 724619"/>
              <a:gd name="connsiteY11" fmla="*/ 276077 h 966190"/>
              <a:gd name="connsiteX12" fmla="*/ 586596 w 724619"/>
              <a:gd name="connsiteY12" fmla="*/ 345088 h 966190"/>
              <a:gd name="connsiteX13" fmla="*/ 612476 w 724619"/>
              <a:gd name="connsiteY13" fmla="*/ 379594 h 966190"/>
              <a:gd name="connsiteX14" fmla="*/ 664234 w 724619"/>
              <a:gd name="connsiteY14" fmla="*/ 474485 h 966190"/>
              <a:gd name="connsiteX15" fmla="*/ 681487 w 724619"/>
              <a:gd name="connsiteY15" fmla="*/ 500364 h 966190"/>
              <a:gd name="connsiteX16" fmla="*/ 690113 w 724619"/>
              <a:gd name="connsiteY16" fmla="*/ 552122 h 966190"/>
              <a:gd name="connsiteX17" fmla="*/ 698740 w 724619"/>
              <a:gd name="connsiteY17" fmla="*/ 586628 h 966190"/>
              <a:gd name="connsiteX18" fmla="*/ 690113 w 724619"/>
              <a:gd name="connsiteY18" fmla="*/ 664266 h 966190"/>
              <a:gd name="connsiteX19" fmla="*/ 672861 w 724619"/>
              <a:gd name="connsiteY19" fmla="*/ 690145 h 966190"/>
              <a:gd name="connsiteX20" fmla="*/ 664234 w 724619"/>
              <a:gd name="connsiteY20" fmla="*/ 716024 h 966190"/>
              <a:gd name="connsiteX21" fmla="*/ 646981 w 724619"/>
              <a:gd name="connsiteY21" fmla="*/ 750530 h 966190"/>
              <a:gd name="connsiteX22" fmla="*/ 690113 w 724619"/>
              <a:gd name="connsiteY22" fmla="*/ 828168 h 966190"/>
              <a:gd name="connsiteX23" fmla="*/ 707366 w 724619"/>
              <a:gd name="connsiteY23" fmla="*/ 862673 h 966190"/>
              <a:gd name="connsiteX24" fmla="*/ 724619 w 724619"/>
              <a:gd name="connsiteY24" fmla="*/ 888552 h 966190"/>
              <a:gd name="connsiteX25" fmla="*/ 638355 w 724619"/>
              <a:gd name="connsiteY25" fmla="*/ 931685 h 966190"/>
              <a:gd name="connsiteX26" fmla="*/ 543464 w 724619"/>
              <a:gd name="connsiteY26" fmla="*/ 957564 h 966190"/>
              <a:gd name="connsiteX27" fmla="*/ 431321 w 724619"/>
              <a:gd name="connsiteY27" fmla="*/ 966190 h 966190"/>
              <a:gd name="connsiteX28" fmla="*/ 319178 w 724619"/>
              <a:gd name="connsiteY28" fmla="*/ 940311 h 966190"/>
              <a:gd name="connsiteX29" fmla="*/ 284672 w 724619"/>
              <a:gd name="connsiteY29" fmla="*/ 923058 h 966190"/>
              <a:gd name="connsiteX30" fmla="*/ 224287 w 724619"/>
              <a:gd name="connsiteY30" fmla="*/ 888552 h 966190"/>
              <a:gd name="connsiteX31" fmla="*/ 129396 w 724619"/>
              <a:gd name="connsiteY31" fmla="*/ 828168 h 966190"/>
              <a:gd name="connsiteX32" fmla="*/ 86264 w 724619"/>
              <a:gd name="connsiteY32" fmla="*/ 776409 h 966190"/>
              <a:gd name="connsiteX33" fmla="*/ 43132 w 724619"/>
              <a:gd name="connsiteY33" fmla="*/ 733277 h 966190"/>
              <a:gd name="connsiteX34" fmla="*/ 34506 w 724619"/>
              <a:gd name="connsiteY34" fmla="*/ 698771 h 966190"/>
              <a:gd name="connsiteX35" fmla="*/ 17253 w 724619"/>
              <a:gd name="connsiteY35" fmla="*/ 664266 h 966190"/>
              <a:gd name="connsiteX36" fmla="*/ 8627 w 724619"/>
              <a:gd name="connsiteY36" fmla="*/ 612507 h 966190"/>
              <a:gd name="connsiteX37" fmla="*/ 17253 w 724619"/>
              <a:gd name="connsiteY37" fmla="*/ 517617 h 966190"/>
              <a:gd name="connsiteX38" fmla="*/ 34506 w 724619"/>
              <a:gd name="connsiteY38" fmla="*/ 491737 h 966190"/>
              <a:gd name="connsiteX39" fmla="*/ 60385 w 724619"/>
              <a:gd name="connsiteY39" fmla="*/ 457232 h 966190"/>
              <a:gd name="connsiteX40" fmla="*/ 60385 w 724619"/>
              <a:gd name="connsiteY40" fmla="*/ 336462 h 966190"/>
              <a:gd name="connsiteX41" fmla="*/ 43132 w 724619"/>
              <a:gd name="connsiteY41" fmla="*/ 293330 h 966190"/>
              <a:gd name="connsiteX42" fmla="*/ 34506 w 724619"/>
              <a:gd name="connsiteY42" fmla="*/ 267451 h 966190"/>
              <a:gd name="connsiteX43" fmla="*/ 17253 w 724619"/>
              <a:gd name="connsiteY43" fmla="*/ 241571 h 966190"/>
              <a:gd name="connsiteX44" fmla="*/ 0 w 724619"/>
              <a:gd name="connsiteY44" fmla="*/ 232945 h 9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4619" h="966190">
                <a:moveTo>
                  <a:pt x="0" y="232945"/>
                </a:moveTo>
                <a:lnTo>
                  <a:pt x="0" y="232945"/>
                </a:lnTo>
                <a:cubicBezTo>
                  <a:pt x="29439" y="185843"/>
                  <a:pt x="52591" y="141149"/>
                  <a:pt x="94891" y="103549"/>
                </a:cubicBezTo>
                <a:cubicBezTo>
                  <a:pt x="101687" y="97508"/>
                  <a:pt x="112144" y="97798"/>
                  <a:pt x="120770" y="94922"/>
                </a:cubicBezTo>
                <a:cubicBezTo>
                  <a:pt x="143399" y="60980"/>
                  <a:pt x="141650" y="56415"/>
                  <a:pt x="189781" y="34537"/>
                </a:cubicBezTo>
                <a:cubicBezTo>
                  <a:pt x="203129" y="28470"/>
                  <a:pt x="218536" y="28786"/>
                  <a:pt x="232913" y="25911"/>
                </a:cubicBezTo>
                <a:cubicBezTo>
                  <a:pt x="236659" y="24038"/>
                  <a:pt x="282720" y="-1026"/>
                  <a:pt x="293298" y="32"/>
                </a:cubicBezTo>
                <a:cubicBezTo>
                  <a:pt x="314128" y="2115"/>
                  <a:pt x="333555" y="11534"/>
                  <a:pt x="353683" y="17285"/>
                </a:cubicBezTo>
                <a:cubicBezTo>
                  <a:pt x="362309" y="28787"/>
                  <a:pt x="369944" y="41104"/>
                  <a:pt x="379562" y="51790"/>
                </a:cubicBezTo>
                <a:cubicBezTo>
                  <a:pt x="449430" y="129421"/>
                  <a:pt x="412001" y="74775"/>
                  <a:pt x="457200" y="138054"/>
                </a:cubicBezTo>
                <a:cubicBezTo>
                  <a:pt x="489023" y="182607"/>
                  <a:pt x="474704" y="171889"/>
                  <a:pt x="517585" y="241571"/>
                </a:cubicBezTo>
                <a:cubicBezTo>
                  <a:pt x="525120" y="253816"/>
                  <a:pt x="535489" y="264114"/>
                  <a:pt x="543464" y="276077"/>
                </a:cubicBezTo>
                <a:cubicBezTo>
                  <a:pt x="558511" y="298648"/>
                  <a:pt x="571549" y="322517"/>
                  <a:pt x="586596" y="345088"/>
                </a:cubicBezTo>
                <a:cubicBezTo>
                  <a:pt x="594571" y="357051"/>
                  <a:pt x="604757" y="367464"/>
                  <a:pt x="612476" y="379594"/>
                </a:cubicBezTo>
                <a:cubicBezTo>
                  <a:pt x="682186" y="489139"/>
                  <a:pt x="620624" y="398168"/>
                  <a:pt x="664234" y="474485"/>
                </a:cubicBezTo>
                <a:cubicBezTo>
                  <a:pt x="669378" y="483487"/>
                  <a:pt x="675736" y="491738"/>
                  <a:pt x="681487" y="500364"/>
                </a:cubicBezTo>
                <a:cubicBezTo>
                  <a:pt x="684362" y="517617"/>
                  <a:pt x="686683" y="534971"/>
                  <a:pt x="690113" y="552122"/>
                </a:cubicBezTo>
                <a:cubicBezTo>
                  <a:pt x="692438" y="563748"/>
                  <a:pt x="698740" y="574772"/>
                  <a:pt x="698740" y="586628"/>
                </a:cubicBezTo>
                <a:cubicBezTo>
                  <a:pt x="698740" y="612667"/>
                  <a:pt x="696428" y="639005"/>
                  <a:pt x="690113" y="664266"/>
                </a:cubicBezTo>
                <a:cubicBezTo>
                  <a:pt x="687599" y="674324"/>
                  <a:pt x="677497" y="680872"/>
                  <a:pt x="672861" y="690145"/>
                </a:cubicBezTo>
                <a:cubicBezTo>
                  <a:pt x="668794" y="698278"/>
                  <a:pt x="667816" y="707666"/>
                  <a:pt x="664234" y="716024"/>
                </a:cubicBezTo>
                <a:cubicBezTo>
                  <a:pt x="659168" y="727844"/>
                  <a:pt x="652732" y="739028"/>
                  <a:pt x="646981" y="750530"/>
                </a:cubicBezTo>
                <a:cubicBezTo>
                  <a:pt x="662475" y="827997"/>
                  <a:pt x="641161" y="762898"/>
                  <a:pt x="690113" y="828168"/>
                </a:cubicBezTo>
                <a:cubicBezTo>
                  <a:pt x="697829" y="838455"/>
                  <a:pt x="700986" y="851508"/>
                  <a:pt x="707366" y="862673"/>
                </a:cubicBezTo>
                <a:cubicBezTo>
                  <a:pt x="712510" y="871675"/>
                  <a:pt x="718868" y="879926"/>
                  <a:pt x="724619" y="888552"/>
                </a:cubicBezTo>
                <a:cubicBezTo>
                  <a:pt x="693573" y="935122"/>
                  <a:pt x="718888" y="909721"/>
                  <a:pt x="638355" y="931685"/>
                </a:cubicBezTo>
                <a:cubicBezTo>
                  <a:pt x="592035" y="944318"/>
                  <a:pt x="615941" y="947210"/>
                  <a:pt x="543464" y="957564"/>
                </a:cubicBezTo>
                <a:cubicBezTo>
                  <a:pt x="506349" y="962866"/>
                  <a:pt x="468702" y="963315"/>
                  <a:pt x="431321" y="966190"/>
                </a:cubicBezTo>
                <a:cubicBezTo>
                  <a:pt x="393940" y="957564"/>
                  <a:pt x="355983" y="951136"/>
                  <a:pt x="319178" y="940311"/>
                </a:cubicBezTo>
                <a:cubicBezTo>
                  <a:pt x="306841" y="936682"/>
                  <a:pt x="295961" y="929216"/>
                  <a:pt x="284672" y="923058"/>
                </a:cubicBezTo>
                <a:cubicBezTo>
                  <a:pt x="264320" y="911957"/>
                  <a:pt x="243788" y="901088"/>
                  <a:pt x="224287" y="888552"/>
                </a:cubicBezTo>
                <a:cubicBezTo>
                  <a:pt x="118022" y="820239"/>
                  <a:pt x="204438" y="865687"/>
                  <a:pt x="129396" y="828168"/>
                </a:cubicBezTo>
                <a:cubicBezTo>
                  <a:pt x="25505" y="724273"/>
                  <a:pt x="170351" y="872507"/>
                  <a:pt x="86264" y="776409"/>
                </a:cubicBezTo>
                <a:cubicBezTo>
                  <a:pt x="72875" y="761107"/>
                  <a:pt x="57509" y="747654"/>
                  <a:pt x="43132" y="733277"/>
                </a:cubicBezTo>
                <a:cubicBezTo>
                  <a:pt x="40257" y="721775"/>
                  <a:pt x="38669" y="709872"/>
                  <a:pt x="34506" y="698771"/>
                </a:cubicBezTo>
                <a:cubicBezTo>
                  <a:pt x="29991" y="686730"/>
                  <a:pt x="20948" y="676583"/>
                  <a:pt x="17253" y="664266"/>
                </a:cubicBezTo>
                <a:cubicBezTo>
                  <a:pt x="12227" y="647513"/>
                  <a:pt x="11502" y="629760"/>
                  <a:pt x="8627" y="612507"/>
                </a:cubicBezTo>
                <a:cubicBezTo>
                  <a:pt x="11502" y="580877"/>
                  <a:pt x="10598" y="548672"/>
                  <a:pt x="17253" y="517617"/>
                </a:cubicBezTo>
                <a:cubicBezTo>
                  <a:pt x="19425" y="507479"/>
                  <a:pt x="28480" y="500174"/>
                  <a:pt x="34506" y="491737"/>
                </a:cubicBezTo>
                <a:cubicBezTo>
                  <a:pt x="42863" y="480038"/>
                  <a:pt x="51759" y="468734"/>
                  <a:pt x="60385" y="457232"/>
                </a:cubicBezTo>
                <a:cubicBezTo>
                  <a:pt x="73786" y="403631"/>
                  <a:pt x="75640" y="412733"/>
                  <a:pt x="60385" y="336462"/>
                </a:cubicBezTo>
                <a:cubicBezTo>
                  <a:pt x="57348" y="321278"/>
                  <a:pt x="48569" y="307829"/>
                  <a:pt x="43132" y="293330"/>
                </a:cubicBezTo>
                <a:cubicBezTo>
                  <a:pt x="39939" y="284816"/>
                  <a:pt x="38572" y="275584"/>
                  <a:pt x="34506" y="267451"/>
                </a:cubicBezTo>
                <a:cubicBezTo>
                  <a:pt x="29869" y="258178"/>
                  <a:pt x="20101" y="251540"/>
                  <a:pt x="17253" y="241571"/>
                </a:cubicBezTo>
                <a:cubicBezTo>
                  <a:pt x="14093" y="230512"/>
                  <a:pt x="2876" y="234383"/>
                  <a:pt x="0" y="23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16038" y="3094227"/>
            <a:ext cx="724619" cy="966190"/>
          </a:xfrm>
          <a:custGeom>
            <a:avLst/>
            <a:gdLst>
              <a:gd name="connsiteX0" fmla="*/ 0 w 724619"/>
              <a:gd name="connsiteY0" fmla="*/ 232945 h 966190"/>
              <a:gd name="connsiteX1" fmla="*/ 0 w 724619"/>
              <a:gd name="connsiteY1" fmla="*/ 232945 h 966190"/>
              <a:gd name="connsiteX2" fmla="*/ 94891 w 724619"/>
              <a:gd name="connsiteY2" fmla="*/ 103549 h 966190"/>
              <a:gd name="connsiteX3" fmla="*/ 120770 w 724619"/>
              <a:gd name="connsiteY3" fmla="*/ 94922 h 966190"/>
              <a:gd name="connsiteX4" fmla="*/ 189781 w 724619"/>
              <a:gd name="connsiteY4" fmla="*/ 34537 h 966190"/>
              <a:gd name="connsiteX5" fmla="*/ 232913 w 724619"/>
              <a:gd name="connsiteY5" fmla="*/ 25911 h 966190"/>
              <a:gd name="connsiteX6" fmla="*/ 293298 w 724619"/>
              <a:gd name="connsiteY6" fmla="*/ 32 h 966190"/>
              <a:gd name="connsiteX7" fmla="*/ 353683 w 724619"/>
              <a:gd name="connsiteY7" fmla="*/ 17285 h 966190"/>
              <a:gd name="connsiteX8" fmla="*/ 379562 w 724619"/>
              <a:gd name="connsiteY8" fmla="*/ 51790 h 966190"/>
              <a:gd name="connsiteX9" fmla="*/ 457200 w 724619"/>
              <a:gd name="connsiteY9" fmla="*/ 138054 h 966190"/>
              <a:gd name="connsiteX10" fmla="*/ 517585 w 724619"/>
              <a:gd name="connsiteY10" fmla="*/ 241571 h 966190"/>
              <a:gd name="connsiteX11" fmla="*/ 543464 w 724619"/>
              <a:gd name="connsiteY11" fmla="*/ 276077 h 966190"/>
              <a:gd name="connsiteX12" fmla="*/ 586596 w 724619"/>
              <a:gd name="connsiteY12" fmla="*/ 345088 h 966190"/>
              <a:gd name="connsiteX13" fmla="*/ 612476 w 724619"/>
              <a:gd name="connsiteY13" fmla="*/ 379594 h 966190"/>
              <a:gd name="connsiteX14" fmla="*/ 664234 w 724619"/>
              <a:gd name="connsiteY14" fmla="*/ 474485 h 966190"/>
              <a:gd name="connsiteX15" fmla="*/ 681487 w 724619"/>
              <a:gd name="connsiteY15" fmla="*/ 500364 h 966190"/>
              <a:gd name="connsiteX16" fmla="*/ 690113 w 724619"/>
              <a:gd name="connsiteY16" fmla="*/ 552122 h 966190"/>
              <a:gd name="connsiteX17" fmla="*/ 698740 w 724619"/>
              <a:gd name="connsiteY17" fmla="*/ 586628 h 966190"/>
              <a:gd name="connsiteX18" fmla="*/ 690113 w 724619"/>
              <a:gd name="connsiteY18" fmla="*/ 664266 h 966190"/>
              <a:gd name="connsiteX19" fmla="*/ 672861 w 724619"/>
              <a:gd name="connsiteY19" fmla="*/ 690145 h 966190"/>
              <a:gd name="connsiteX20" fmla="*/ 664234 w 724619"/>
              <a:gd name="connsiteY20" fmla="*/ 716024 h 966190"/>
              <a:gd name="connsiteX21" fmla="*/ 646981 w 724619"/>
              <a:gd name="connsiteY21" fmla="*/ 750530 h 966190"/>
              <a:gd name="connsiteX22" fmla="*/ 690113 w 724619"/>
              <a:gd name="connsiteY22" fmla="*/ 828168 h 966190"/>
              <a:gd name="connsiteX23" fmla="*/ 707366 w 724619"/>
              <a:gd name="connsiteY23" fmla="*/ 862673 h 966190"/>
              <a:gd name="connsiteX24" fmla="*/ 724619 w 724619"/>
              <a:gd name="connsiteY24" fmla="*/ 888552 h 966190"/>
              <a:gd name="connsiteX25" fmla="*/ 638355 w 724619"/>
              <a:gd name="connsiteY25" fmla="*/ 931685 h 966190"/>
              <a:gd name="connsiteX26" fmla="*/ 543464 w 724619"/>
              <a:gd name="connsiteY26" fmla="*/ 957564 h 966190"/>
              <a:gd name="connsiteX27" fmla="*/ 431321 w 724619"/>
              <a:gd name="connsiteY27" fmla="*/ 966190 h 966190"/>
              <a:gd name="connsiteX28" fmla="*/ 319178 w 724619"/>
              <a:gd name="connsiteY28" fmla="*/ 940311 h 966190"/>
              <a:gd name="connsiteX29" fmla="*/ 284672 w 724619"/>
              <a:gd name="connsiteY29" fmla="*/ 923058 h 966190"/>
              <a:gd name="connsiteX30" fmla="*/ 224287 w 724619"/>
              <a:gd name="connsiteY30" fmla="*/ 888552 h 966190"/>
              <a:gd name="connsiteX31" fmla="*/ 129396 w 724619"/>
              <a:gd name="connsiteY31" fmla="*/ 828168 h 966190"/>
              <a:gd name="connsiteX32" fmla="*/ 86264 w 724619"/>
              <a:gd name="connsiteY32" fmla="*/ 776409 h 966190"/>
              <a:gd name="connsiteX33" fmla="*/ 43132 w 724619"/>
              <a:gd name="connsiteY33" fmla="*/ 733277 h 966190"/>
              <a:gd name="connsiteX34" fmla="*/ 34506 w 724619"/>
              <a:gd name="connsiteY34" fmla="*/ 698771 h 966190"/>
              <a:gd name="connsiteX35" fmla="*/ 17253 w 724619"/>
              <a:gd name="connsiteY35" fmla="*/ 664266 h 966190"/>
              <a:gd name="connsiteX36" fmla="*/ 8627 w 724619"/>
              <a:gd name="connsiteY36" fmla="*/ 612507 h 966190"/>
              <a:gd name="connsiteX37" fmla="*/ 17253 w 724619"/>
              <a:gd name="connsiteY37" fmla="*/ 517617 h 966190"/>
              <a:gd name="connsiteX38" fmla="*/ 34506 w 724619"/>
              <a:gd name="connsiteY38" fmla="*/ 491737 h 966190"/>
              <a:gd name="connsiteX39" fmla="*/ 60385 w 724619"/>
              <a:gd name="connsiteY39" fmla="*/ 457232 h 966190"/>
              <a:gd name="connsiteX40" fmla="*/ 60385 w 724619"/>
              <a:gd name="connsiteY40" fmla="*/ 336462 h 966190"/>
              <a:gd name="connsiteX41" fmla="*/ 43132 w 724619"/>
              <a:gd name="connsiteY41" fmla="*/ 293330 h 966190"/>
              <a:gd name="connsiteX42" fmla="*/ 34506 w 724619"/>
              <a:gd name="connsiteY42" fmla="*/ 267451 h 966190"/>
              <a:gd name="connsiteX43" fmla="*/ 17253 w 724619"/>
              <a:gd name="connsiteY43" fmla="*/ 241571 h 966190"/>
              <a:gd name="connsiteX44" fmla="*/ 0 w 724619"/>
              <a:gd name="connsiteY44" fmla="*/ 232945 h 9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4619" h="966190">
                <a:moveTo>
                  <a:pt x="0" y="232945"/>
                </a:moveTo>
                <a:lnTo>
                  <a:pt x="0" y="232945"/>
                </a:lnTo>
                <a:cubicBezTo>
                  <a:pt x="29439" y="185843"/>
                  <a:pt x="52591" y="141149"/>
                  <a:pt x="94891" y="103549"/>
                </a:cubicBezTo>
                <a:cubicBezTo>
                  <a:pt x="101687" y="97508"/>
                  <a:pt x="112144" y="97798"/>
                  <a:pt x="120770" y="94922"/>
                </a:cubicBezTo>
                <a:cubicBezTo>
                  <a:pt x="143399" y="60980"/>
                  <a:pt x="141650" y="56415"/>
                  <a:pt x="189781" y="34537"/>
                </a:cubicBezTo>
                <a:cubicBezTo>
                  <a:pt x="203129" y="28470"/>
                  <a:pt x="218536" y="28786"/>
                  <a:pt x="232913" y="25911"/>
                </a:cubicBezTo>
                <a:cubicBezTo>
                  <a:pt x="236659" y="24038"/>
                  <a:pt x="282720" y="-1026"/>
                  <a:pt x="293298" y="32"/>
                </a:cubicBezTo>
                <a:cubicBezTo>
                  <a:pt x="314128" y="2115"/>
                  <a:pt x="333555" y="11534"/>
                  <a:pt x="353683" y="17285"/>
                </a:cubicBezTo>
                <a:cubicBezTo>
                  <a:pt x="362309" y="28787"/>
                  <a:pt x="369944" y="41104"/>
                  <a:pt x="379562" y="51790"/>
                </a:cubicBezTo>
                <a:cubicBezTo>
                  <a:pt x="449430" y="129421"/>
                  <a:pt x="412001" y="74775"/>
                  <a:pt x="457200" y="138054"/>
                </a:cubicBezTo>
                <a:cubicBezTo>
                  <a:pt x="489023" y="182607"/>
                  <a:pt x="474704" y="171889"/>
                  <a:pt x="517585" y="241571"/>
                </a:cubicBezTo>
                <a:cubicBezTo>
                  <a:pt x="525120" y="253816"/>
                  <a:pt x="535489" y="264114"/>
                  <a:pt x="543464" y="276077"/>
                </a:cubicBezTo>
                <a:cubicBezTo>
                  <a:pt x="558511" y="298648"/>
                  <a:pt x="571549" y="322517"/>
                  <a:pt x="586596" y="345088"/>
                </a:cubicBezTo>
                <a:cubicBezTo>
                  <a:pt x="594571" y="357051"/>
                  <a:pt x="604757" y="367464"/>
                  <a:pt x="612476" y="379594"/>
                </a:cubicBezTo>
                <a:cubicBezTo>
                  <a:pt x="682186" y="489139"/>
                  <a:pt x="620624" y="398168"/>
                  <a:pt x="664234" y="474485"/>
                </a:cubicBezTo>
                <a:cubicBezTo>
                  <a:pt x="669378" y="483487"/>
                  <a:pt x="675736" y="491738"/>
                  <a:pt x="681487" y="500364"/>
                </a:cubicBezTo>
                <a:cubicBezTo>
                  <a:pt x="684362" y="517617"/>
                  <a:pt x="686683" y="534971"/>
                  <a:pt x="690113" y="552122"/>
                </a:cubicBezTo>
                <a:cubicBezTo>
                  <a:pt x="692438" y="563748"/>
                  <a:pt x="698740" y="574772"/>
                  <a:pt x="698740" y="586628"/>
                </a:cubicBezTo>
                <a:cubicBezTo>
                  <a:pt x="698740" y="612667"/>
                  <a:pt x="696428" y="639005"/>
                  <a:pt x="690113" y="664266"/>
                </a:cubicBezTo>
                <a:cubicBezTo>
                  <a:pt x="687599" y="674324"/>
                  <a:pt x="677497" y="680872"/>
                  <a:pt x="672861" y="690145"/>
                </a:cubicBezTo>
                <a:cubicBezTo>
                  <a:pt x="668794" y="698278"/>
                  <a:pt x="667816" y="707666"/>
                  <a:pt x="664234" y="716024"/>
                </a:cubicBezTo>
                <a:cubicBezTo>
                  <a:pt x="659168" y="727844"/>
                  <a:pt x="652732" y="739028"/>
                  <a:pt x="646981" y="750530"/>
                </a:cubicBezTo>
                <a:cubicBezTo>
                  <a:pt x="662475" y="827997"/>
                  <a:pt x="641161" y="762898"/>
                  <a:pt x="690113" y="828168"/>
                </a:cubicBezTo>
                <a:cubicBezTo>
                  <a:pt x="697829" y="838455"/>
                  <a:pt x="700986" y="851508"/>
                  <a:pt x="707366" y="862673"/>
                </a:cubicBezTo>
                <a:cubicBezTo>
                  <a:pt x="712510" y="871675"/>
                  <a:pt x="718868" y="879926"/>
                  <a:pt x="724619" y="888552"/>
                </a:cubicBezTo>
                <a:cubicBezTo>
                  <a:pt x="693573" y="935122"/>
                  <a:pt x="718888" y="909721"/>
                  <a:pt x="638355" y="931685"/>
                </a:cubicBezTo>
                <a:cubicBezTo>
                  <a:pt x="592035" y="944318"/>
                  <a:pt x="615941" y="947210"/>
                  <a:pt x="543464" y="957564"/>
                </a:cubicBezTo>
                <a:cubicBezTo>
                  <a:pt x="506349" y="962866"/>
                  <a:pt x="468702" y="963315"/>
                  <a:pt x="431321" y="966190"/>
                </a:cubicBezTo>
                <a:cubicBezTo>
                  <a:pt x="393940" y="957564"/>
                  <a:pt x="355983" y="951136"/>
                  <a:pt x="319178" y="940311"/>
                </a:cubicBezTo>
                <a:cubicBezTo>
                  <a:pt x="306841" y="936682"/>
                  <a:pt x="295961" y="929216"/>
                  <a:pt x="284672" y="923058"/>
                </a:cubicBezTo>
                <a:cubicBezTo>
                  <a:pt x="264320" y="911957"/>
                  <a:pt x="243788" y="901088"/>
                  <a:pt x="224287" y="888552"/>
                </a:cubicBezTo>
                <a:cubicBezTo>
                  <a:pt x="118022" y="820239"/>
                  <a:pt x="204438" y="865687"/>
                  <a:pt x="129396" y="828168"/>
                </a:cubicBezTo>
                <a:cubicBezTo>
                  <a:pt x="25505" y="724273"/>
                  <a:pt x="170351" y="872507"/>
                  <a:pt x="86264" y="776409"/>
                </a:cubicBezTo>
                <a:cubicBezTo>
                  <a:pt x="72875" y="761107"/>
                  <a:pt x="57509" y="747654"/>
                  <a:pt x="43132" y="733277"/>
                </a:cubicBezTo>
                <a:cubicBezTo>
                  <a:pt x="40257" y="721775"/>
                  <a:pt x="38669" y="709872"/>
                  <a:pt x="34506" y="698771"/>
                </a:cubicBezTo>
                <a:cubicBezTo>
                  <a:pt x="29991" y="686730"/>
                  <a:pt x="20948" y="676583"/>
                  <a:pt x="17253" y="664266"/>
                </a:cubicBezTo>
                <a:cubicBezTo>
                  <a:pt x="12227" y="647513"/>
                  <a:pt x="11502" y="629760"/>
                  <a:pt x="8627" y="612507"/>
                </a:cubicBezTo>
                <a:cubicBezTo>
                  <a:pt x="11502" y="580877"/>
                  <a:pt x="10598" y="548672"/>
                  <a:pt x="17253" y="517617"/>
                </a:cubicBezTo>
                <a:cubicBezTo>
                  <a:pt x="19425" y="507479"/>
                  <a:pt x="28480" y="500174"/>
                  <a:pt x="34506" y="491737"/>
                </a:cubicBezTo>
                <a:cubicBezTo>
                  <a:pt x="42863" y="480038"/>
                  <a:pt x="51759" y="468734"/>
                  <a:pt x="60385" y="457232"/>
                </a:cubicBezTo>
                <a:cubicBezTo>
                  <a:pt x="73786" y="403631"/>
                  <a:pt x="75640" y="412733"/>
                  <a:pt x="60385" y="336462"/>
                </a:cubicBezTo>
                <a:cubicBezTo>
                  <a:pt x="57348" y="321278"/>
                  <a:pt x="48569" y="307829"/>
                  <a:pt x="43132" y="293330"/>
                </a:cubicBezTo>
                <a:cubicBezTo>
                  <a:pt x="39939" y="284816"/>
                  <a:pt x="38572" y="275584"/>
                  <a:pt x="34506" y="267451"/>
                </a:cubicBezTo>
                <a:cubicBezTo>
                  <a:pt x="29869" y="258178"/>
                  <a:pt x="20101" y="251540"/>
                  <a:pt x="17253" y="241571"/>
                </a:cubicBezTo>
                <a:cubicBezTo>
                  <a:pt x="14093" y="230512"/>
                  <a:pt x="2876" y="234383"/>
                  <a:pt x="0" y="232945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92956" y="3094227"/>
            <a:ext cx="724619" cy="966190"/>
          </a:xfrm>
          <a:custGeom>
            <a:avLst/>
            <a:gdLst>
              <a:gd name="connsiteX0" fmla="*/ 0 w 724619"/>
              <a:gd name="connsiteY0" fmla="*/ 232945 h 966190"/>
              <a:gd name="connsiteX1" fmla="*/ 0 w 724619"/>
              <a:gd name="connsiteY1" fmla="*/ 232945 h 966190"/>
              <a:gd name="connsiteX2" fmla="*/ 94891 w 724619"/>
              <a:gd name="connsiteY2" fmla="*/ 103549 h 966190"/>
              <a:gd name="connsiteX3" fmla="*/ 120770 w 724619"/>
              <a:gd name="connsiteY3" fmla="*/ 94922 h 966190"/>
              <a:gd name="connsiteX4" fmla="*/ 189781 w 724619"/>
              <a:gd name="connsiteY4" fmla="*/ 34537 h 966190"/>
              <a:gd name="connsiteX5" fmla="*/ 232913 w 724619"/>
              <a:gd name="connsiteY5" fmla="*/ 25911 h 966190"/>
              <a:gd name="connsiteX6" fmla="*/ 293298 w 724619"/>
              <a:gd name="connsiteY6" fmla="*/ 32 h 966190"/>
              <a:gd name="connsiteX7" fmla="*/ 353683 w 724619"/>
              <a:gd name="connsiteY7" fmla="*/ 17285 h 966190"/>
              <a:gd name="connsiteX8" fmla="*/ 379562 w 724619"/>
              <a:gd name="connsiteY8" fmla="*/ 51790 h 966190"/>
              <a:gd name="connsiteX9" fmla="*/ 457200 w 724619"/>
              <a:gd name="connsiteY9" fmla="*/ 138054 h 966190"/>
              <a:gd name="connsiteX10" fmla="*/ 517585 w 724619"/>
              <a:gd name="connsiteY10" fmla="*/ 241571 h 966190"/>
              <a:gd name="connsiteX11" fmla="*/ 543464 w 724619"/>
              <a:gd name="connsiteY11" fmla="*/ 276077 h 966190"/>
              <a:gd name="connsiteX12" fmla="*/ 586596 w 724619"/>
              <a:gd name="connsiteY12" fmla="*/ 345088 h 966190"/>
              <a:gd name="connsiteX13" fmla="*/ 612476 w 724619"/>
              <a:gd name="connsiteY13" fmla="*/ 379594 h 966190"/>
              <a:gd name="connsiteX14" fmla="*/ 664234 w 724619"/>
              <a:gd name="connsiteY14" fmla="*/ 474485 h 966190"/>
              <a:gd name="connsiteX15" fmla="*/ 681487 w 724619"/>
              <a:gd name="connsiteY15" fmla="*/ 500364 h 966190"/>
              <a:gd name="connsiteX16" fmla="*/ 690113 w 724619"/>
              <a:gd name="connsiteY16" fmla="*/ 552122 h 966190"/>
              <a:gd name="connsiteX17" fmla="*/ 698740 w 724619"/>
              <a:gd name="connsiteY17" fmla="*/ 586628 h 966190"/>
              <a:gd name="connsiteX18" fmla="*/ 690113 w 724619"/>
              <a:gd name="connsiteY18" fmla="*/ 664266 h 966190"/>
              <a:gd name="connsiteX19" fmla="*/ 672861 w 724619"/>
              <a:gd name="connsiteY19" fmla="*/ 690145 h 966190"/>
              <a:gd name="connsiteX20" fmla="*/ 664234 w 724619"/>
              <a:gd name="connsiteY20" fmla="*/ 716024 h 966190"/>
              <a:gd name="connsiteX21" fmla="*/ 646981 w 724619"/>
              <a:gd name="connsiteY21" fmla="*/ 750530 h 966190"/>
              <a:gd name="connsiteX22" fmla="*/ 690113 w 724619"/>
              <a:gd name="connsiteY22" fmla="*/ 828168 h 966190"/>
              <a:gd name="connsiteX23" fmla="*/ 707366 w 724619"/>
              <a:gd name="connsiteY23" fmla="*/ 862673 h 966190"/>
              <a:gd name="connsiteX24" fmla="*/ 724619 w 724619"/>
              <a:gd name="connsiteY24" fmla="*/ 888552 h 966190"/>
              <a:gd name="connsiteX25" fmla="*/ 638355 w 724619"/>
              <a:gd name="connsiteY25" fmla="*/ 931685 h 966190"/>
              <a:gd name="connsiteX26" fmla="*/ 543464 w 724619"/>
              <a:gd name="connsiteY26" fmla="*/ 957564 h 966190"/>
              <a:gd name="connsiteX27" fmla="*/ 431321 w 724619"/>
              <a:gd name="connsiteY27" fmla="*/ 966190 h 966190"/>
              <a:gd name="connsiteX28" fmla="*/ 319178 w 724619"/>
              <a:gd name="connsiteY28" fmla="*/ 940311 h 966190"/>
              <a:gd name="connsiteX29" fmla="*/ 284672 w 724619"/>
              <a:gd name="connsiteY29" fmla="*/ 923058 h 966190"/>
              <a:gd name="connsiteX30" fmla="*/ 224287 w 724619"/>
              <a:gd name="connsiteY30" fmla="*/ 888552 h 966190"/>
              <a:gd name="connsiteX31" fmla="*/ 129396 w 724619"/>
              <a:gd name="connsiteY31" fmla="*/ 828168 h 966190"/>
              <a:gd name="connsiteX32" fmla="*/ 86264 w 724619"/>
              <a:gd name="connsiteY32" fmla="*/ 776409 h 966190"/>
              <a:gd name="connsiteX33" fmla="*/ 43132 w 724619"/>
              <a:gd name="connsiteY33" fmla="*/ 733277 h 966190"/>
              <a:gd name="connsiteX34" fmla="*/ 34506 w 724619"/>
              <a:gd name="connsiteY34" fmla="*/ 698771 h 966190"/>
              <a:gd name="connsiteX35" fmla="*/ 17253 w 724619"/>
              <a:gd name="connsiteY35" fmla="*/ 664266 h 966190"/>
              <a:gd name="connsiteX36" fmla="*/ 8627 w 724619"/>
              <a:gd name="connsiteY36" fmla="*/ 612507 h 966190"/>
              <a:gd name="connsiteX37" fmla="*/ 17253 w 724619"/>
              <a:gd name="connsiteY37" fmla="*/ 517617 h 966190"/>
              <a:gd name="connsiteX38" fmla="*/ 34506 w 724619"/>
              <a:gd name="connsiteY38" fmla="*/ 491737 h 966190"/>
              <a:gd name="connsiteX39" fmla="*/ 60385 w 724619"/>
              <a:gd name="connsiteY39" fmla="*/ 457232 h 966190"/>
              <a:gd name="connsiteX40" fmla="*/ 60385 w 724619"/>
              <a:gd name="connsiteY40" fmla="*/ 336462 h 966190"/>
              <a:gd name="connsiteX41" fmla="*/ 43132 w 724619"/>
              <a:gd name="connsiteY41" fmla="*/ 293330 h 966190"/>
              <a:gd name="connsiteX42" fmla="*/ 34506 w 724619"/>
              <a:gd name="connsiteY42" fmla="*/ 267451 h 966190"/>
              <a:gd name="connsiteX43" fmla="*/ 17253 w 724619"/>
              <a:gd name="connsiteY43" fmla="*/ 241571 h 966190"/>
              <a:gd name="connsiteX44" fmla="*/ 0 w 724619"/>
              <a:gd name="connsiteY44" fmla="*/ 232945 h 9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4619" h="966190">
                <a:moveTo>
                  <a:pt x="0" y="232945"/>
                </a:moveTo>
                <a:lnTo>
                  <a:pt x="0" y="232945"/>
                </a:lnTo>
                <a:cubicBezTo>
                  <a:pt x="29439" y="185843"/>
                  <a:pt x="52591" y="141149"/>
                  <a:pt x="94891" y="103549"/>
                </a:cubicBezTo>
                <a:cubicBezTo>
                  <a:pt x="101687" y="97508"/>
                  <a:pt x="112144" y="97798"/>
                  <a:pt x="120770" y="94922"/>
                </a:cubicBezTo>
                <a:cubicBezTo>
                  <a:pt x="143399" y="60980"/>
                  <a:pt x="141650" y="56415"/>
                  <a:pt x="189781" y="34537"/>
                </a:cubicBezTo>
                <a:cubicBezTo>
                  <a:pt x="203129" y="28470"/>
                  <a:pt x="218536" y="28786"/>
                  <a:pt x="232913" y="25911"/>
                </a:cubicBezTo>
                <a:cubicBezTo>
                  <a:pt x="236659" y="24038"/>
                  <a:pt x="282720" y="-1026"/>
                  <a:pt x="293298" y="32"/>
                </a:cubicBezTo>
                <a:cubicBezTo>
                  <a:pt x="314128" y="2115"/>
                  <a:pt x="333555" y="11534"/>
                  <a:pt x="353683" y="17285"/>
                </a:cubicBezTo>
                <a:cubicBezTo>
                  <a:pt x="362309" y="28787"/>
                  <a:pt x="369944" y="41104"/>
                  <a:pt x="379562" y="51790"/>
                </a:cubicBezTo>
                <a:cubicBezTo>
                  <a:pt x="449430" y="129421"/>
                  <a:pt x="412001" y="74775"/>
                  <a:pt x="457200" y="138054"/>
                </a:cubicBezTo>
                <a:cubicBezTo>
                  <a:pt x="489023" y="182607"/>
                  <a:pt x="474704" y="171889"/>
                  <a:pt x="517585" y="241571"/>
                </a:cubicBezTo>
                <a:cubicBezTo>
                  <a:pt x="525120" y="253816"/>
                  <a:pt x="535489" y="264114"/>
                  <a:pt x="543464" y="276077"/>
                </a:cubicBezTo>
                <a:cubicBezTo>
                  <a:pt x="558511" y="298648"/>
                  <a:pt x="571549" y="322517"/>
                  <a:pt x="586596" y="345088"/>
                </a:cubicBezTo>
                <a:cubicBezTo>
                  <a:pt x="594571" y="357051"/>
                  <a:pt x="604757" y="367464"/>
                  <a:pt x="612476" y="379594"/>
                </a:cubicBezTo>
                <a:cubicBezTo>
                  <a:pt x="682186" y="489139"/>
                  <a:pt x="620624" y="398168"/>
                  <a:pt x="664234" y="474485"/>
                </a:cubicBezTo>
                <a:cubicBezTo>
                  <a:pt x="669378" y="483487"/>
                  <a:pt x="675736" y="491738"/>
                  <a:pt x="681487" y="500364"/>
                </a:cubicBezTo>
                <a:cubicBezTo>
                  <a:pt x="684362" y="517617"/>
                  <a:pt x="686683" y="534971"/>
                  <a:pt x="690113" y="552122"/>
                </a:cubicBezTo>
                <a:cubicBezTo>
                  <a:pt x="692438" y="563748"/>
                  <a:pt x="698740" y="574772"/>
                  <a:pt x="698740" y="586628"/>
                </a:cubicBezTo>
                <a:cubicBezTo>
                  <a:pt x="698740" y="612667"/>
                  <a:pt x="696428" y="639005"/>
                  <a:pt x="690113" y="664266"/>
                </a:cubicBezTo>
                <a:cubicBezTo>
                  <a:pt x="687599" y="674324"/>
                  <a:pt x="677497" y="680872"/>
                  <a:pt x="672861" y="690145"/>
                </a:cubicBezTo>
                <a:cubicBezTo>
                  <a:pt x="668794" y="698278"/>
                  <a:pt x="667816" y="707666"/>
                  <a:pt x="664234" y="716024"/>
                </a:cubicBezTo>
                <a:cubicBezTo>
                  <a:pt x="659168" y="727844"/>
                  <a:pt x="652732" y="739028"/>
                  <a:pt x="646981" y="750530"/>
                </a:cubicBezTo>
                <a:cubicBezTo>
                  <a:pt x="662475" y="827997"/>
                  <a:pt x="641161" y="762898"/>
                  <a:pt x="690113" y="828168"/>
                </a:cubicBezTo>
                <a:cubicBezTo>
                  <a:pt x="697829" y="838455"/>
                  <a:pt x="700986" y="851508"/>
                  <a:pt x="707366" y="862673"/>
                </a:cubicBezTo>
                <a:cubicBezTo>
                  <a:pt x="712510" y="871675"/>
                  <a:pt x="718868" y="879926"/>
                  <a:pt x="724619" y="888552"/>
                </a:cubicBezTo>
                <a:cubicBezTo>
                  <a:pt x="693573" y="935122"/>
                  <a:pt x="718888" y="909721"/>
                  <a:pt x="638355" y="931685"/>
                </a:cubicBezTo>
                <a:cubicBezTo>
                  <a:pt x="592035" y="944318"/>
                  <a:pt x="615941" y="947210"/>
                  <a:pt x="543464" y="957564"/>
                </a:cubicBezTo>
                <a:cubicBezTo>
                  <a:pt x="506349" y="962866"/>
                  <a:pt x="468702" y="963315"/>
                  <a:pt x="431321" y="966190"/>
                </a:cubicBezTo>
                <a:cubicBezTo>
                  <a:pt x="393940" y="957564"/>
                  <a:pt x="355983" y="951136"/>
                  <a:pt x="319178" y="940311"/>
                </a:cubicBezTo>
                <a:cubicBezTo>
                  <a:pt x="306841" y="936682"/>
                  <a:pt x="295961" y="929216"/>
                  <a:pt x="284672" y="923058"/>
                </a:cubicBezTo>
                <a:cubicBezTo>
                  <a:pt x="264320" y="911957"/>
                  <a:pt x="243788" y="901088"/>
                  <a:pt x="224287" y="888552"/>
                </a:cubicBezTo>
                <a:cubicBezTo>
                  <a:pt x="118022" y="820239"/>
                  <a:pt x="204438" y="865687"/>
                  <a:pt x="129396" y="828168"/>
                </a:cubicBezTo>
                <a:cubicBezTo>
                  <a:pt x="25505" y="724273"/>
                  <a:pt x="170351" y="872507"/>
                  <a:pt x="86264" y="776409"/>
                </a:cubicBezTo>
                <a:cubicBezTo>
                  <a:pt x="72875" y="761107"/>
                  <a:pt x="57509" y="747654"/>
                  <a:pt x="43132" y="733277"/>
                </a:cubicBezTo>
                <a:cubicBezTo>
                  <a:pt x="40257" y="721775"/>
                  <a:pt x="38669" y="709872"/>
                  <a:pt x="34506" y="698771"/>
                </a:cubicBezTo>
                <a:cubicBezTo>
                  <a:pt x="29991" y="686730"/>
                  <a:pt x="20948" y="676583"/>
                  <a:pt x="17253" y="664266"/>
                </a:cubicBezTo>
                <a:cubicBezTo>
                  <a:pt x="12227" y="647513"/>
                  <a:pt x="11502" y="629760"/>
                  <a:pt x="8627" y="612507"/>
                </a:cubicBezTo>
                <a:cubicBezTo>
                  <a:pt x="11502" y="580877"/>
                  <a:pt x="10598" y="548672"/>
                  <a:pt x="17253" y="517617"/>
                </a:cubicBezTo>
                <a:cubicBezTo>
                  <a:pt x="19425" y="507479"/>
                  <a:pt x="28480" y="500174"/>
                  <a:pt x="34506" y="491737"/>
                </a:cubicBezTo>
                <a:cubicBezTo>
                  <a:pt x="42863" y="480038"/>
                  <a:pt x="51759" y="468734"/>
                  <a:pt x="60385" y="457232"/>
                </a:cubicBezTo>
                <a:cubicBezTo>
                  <a:pt x="73786" y="403631"/>
                  <a:pt x="75640" y="412733"/>
                  <a:pt x="60385" y="336462"/>
                </a:cubicBezTo>
                <a:cubicBezTo>
                  <a:pt x="57348" y="321278"/>
                  <a:pt x="48569" y="307829"/>
                  <a:pt x="43132" y="293330"/>
                </a:cubicBezTo>
                <a:cubicBezTo>
                  <a:pt x="39939" y="284816"/>
                  <a:pt x="38572" y="275584"/>
                  <a:pt x="34506" y="267451"/>
                </a:cubicBezTo>
                <a:cubicBezTo>
                  <a:pt x="29869" y="258178"/>
                  <a:pt x="20101" y="251540"/>
                  <a:pt x="17253" y="241571"/>
                </a:cubicBezTo>
                <a:cubicBezTo>
                  <a:pt x="14093" y="230512"/>
                  <a:pt x="2876" y="234383"/>
                  <a:pt x="0" y="232945"/>
                </a:cubicBezTo>
                <a:close/>
              </a:path>
            </a:pathLst>
          </a:custGeom>
          <a:pattFill prst="weave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81092" y="3094227"/>
            <a:ext cx="724619" cy="966190"/>
          </a:xfrm>
          <a:custGeom>
            <a:avLst/>
            <a:gdLst>
              <a:gd name="connsiteX0" fmla="*/ 0 w 724619"/>
              <a:gd name="connsiteY0" fmla="*/ 232945 h 966190"/>
              <a:gd name="connsiteX1" fmla="*/ 0 w 724619"/>
              <a:gd name="connsiteY1" fmla="*/ 232945 h 966190"/>
              <a:gd name="connsiteX2" fmla="*/ 94891 w 724619"/>
              <a:gd name="connsiteY2" fmla="*/ 103549 h 966190"/>
              <a:gd name="connsiteX3" fmla="*/ 120770 w 724619"/>
              <a:gd name="connsiteY3" fmla="*/ 94922 h 966190"/>
              <a:gd name="connsiteX4" fmla="*/ 189781 w 724619"/>
              <a:gd name="connsiteY4" fmla="*/ 34537 h 966190"/>
              <a:gd name="connsiteX5" fmla="*/ 232913 w 724619"/>
              <a:gd name="connsiteY5" fmla="*/ 25911 h 966190"/>
              <a:gd name="connsiteX6" fmla="*/ 293298 w 724619"/>
              <a:gd name="connsiteY6" fmla="*/ 32 h 966190"/>
              <a:gd name="connsiteX7" fmla="*/ 353683 w 724619"/>
              <a:gd name="connsiteY7" fmla="*/ 17285 h 966190"/>
              <a:gd name="connsiteX8" fmla="*/ 379562 w 724619"/>
              <a:gd name="connsiteY8" fmla="*/ 51790 h 966190"/>
              <a:gd name="connsiteX9" fmla="*/ 457200 w 724619"/>
              <a:gd name="connsiteY9" fmla="*/ 138054 h 966190"/>
              <a:gd name="connsiteX10" fmla="*/ 517585 w 724619"/>
              <a:gd name="connsiteY10" fmla="*/ 241571 h 966190"/>
              <a:gd name="connsiteX11" fmla="*/ 543464 w 724619"/>
              <a:gd name="connsiteY11" fmla="*/ 276077 h 966190"/>
              <a:gd name="connsiteX12" fmla="*/ 586596 w 724619"/>
              <a:gd name="connsiteY12" fmla="*/ 345088 h 966190"/>
              <a:gd name="connsiteX13" fmla="*/ 612476 w 724619"/>
              <a:gd name="connsiteY13" fmla="*/ 379594 h 966190"/>
              <a:gd name="connsiteX14" fmla="*/ 664234 w 724619"/>
              <a:gd name="connsiteY14" fmla="*/ 474485 h 966190"/>
              <a:gd name="connsiteX15" fmla="*/ 681487 w 724619"/>
              <a:gd name="connsiteY15" fmla="*/ 500364 h 966190"/>
              <a:gd name="connsiteX16" fmla="*/ 690113 w 724619"/>
              <a:gd name="connsiteY16" fmla="*/ 552122 h 966190"/>
              <a:gd name="connsiteX17" fmla="*/ 698740 w 724619"/>
              <a:gd name="connsiteY17" fmla="*/ 586628 h 966190"/>
              <a:gd name="connsiteX18" fmla="*/ 690113 w 724619"/>
              <a:gd name="connsiteY18" fmla="*/ 664266 h 966190"/>
              <a:gd name="connsiteX19" fmla="*/ 672861 w 724619"/>
              <a:gd name="connsiteY19" fmla="*/ 690145 h 966190"/>
              <a:gd name="connsiteX20" fmla="*/ 664234 w 724619"/>
              <a:gd name="connsiteY20" fmla="*/ 716024 h 966190"/>
              <a:gd name="connsiteX21" fmla="*/ 646981 w 724619"/>
              <a:gd name="connsiteY21" fmla="*/ 750530 h 966190"/>
              <a:gd name="connsiteX22" fmla="*/ 690113 w 724619"/>
              <a:gd name="connsiteY22" fmla="*/ 828168 h 966190"/>
              <a:gd name="connsiteX23" fmla="*/ 707366 w 724619"/>
              <a:gd name="connsiteY23" fmla="*/ 862673 h 966190"/>
              <a:gd name="connsiteX24" fmla="*/ 724619 w 724619"/>
              <a:gd name="connsiteY24" fmla="*/ 888552 h 966190"/>
              <a:gd name="connsiteX25" fmla="*/ 638355 w 724619"/>
              <a:gd name="connsiteY25" fmla="*/ 931685 h 966190"/>
              <a:gd name="connsiteX26" fmla="*/ 543464 w 724619"/>
              <a:gd name="connsiteY26" fmla="*/ 957564 h 966190"/>
              <a:gd name="connsiteX27" fmla="*/ 431321 w 724619"/>
              <a:gd name="connsiteY27" fmla="*/ 966190 h 966190"/>
              <a:gd name="connsiteX28" fmla="*/ 319178 w 724619"/>
              <a:gd name="connsiteY28" fmla="*/ 940311 h 966190"/>
              <a:gd name="connsiteX29" fmla="*/ 284672 w 724619"/>
              <a:gd name="connsiteY29" fmla="*/ 923058 h 966190"/>
              <a:gd name="connsiteX30" fmla="*/ 224287 w 724619"/>
              <a:gd name="connsiteY30" fmla="*/ 888552 h 966190"/>
              <a:gd name="connsiteX31" fmla="*/ 129396 w 724619"/>
              <a:gd name="connsiteY31" fmla="*/ 828168 h 966190"/>
              <a:gd name="connsiteX32" fmla="*/ 86264 w 724619"/>
              <a:gd name="connsiteY32" fmla="*/ 776409 h 966190"/>
              <a:gd name="connsiteX33" fmla="*/ 43132 w 724619"/>
              <a:gd name="connsiteY33" fmla="*/ 733277 h 966190"/>
              <a:gd name="connsiteX34" fmla="*/ 34506 w 724619"/>
              <a:gd name="connsiteY34" fmla="*/ 698771 h 966190"/>
              <a:gd name="connsiteX35" fmla="*/ 17253 w 724619"/>
              <a:gd name="connsiteY35" fmla="*/ 664266 h 966190"/>
              <a:gd name="connsiteX36" fmla="*/ 8627 w 724619"/>
              <a:gd name="connsiteY36" fmla="*/ 612507 h 966190"/>
              <a:gd name="connsiteX37" fmla="*/ 17253 w 724619"/>
              <a:gd name="connsiteY37" fmla="*/ 517617 h 966190"/>
              <a:gd name="connsiteX38" fmla="*/ 34506 w 724619"/>
              <a:gd name="connsiteY38" fmla="*/ 491737 h 966190"/>
              <a:gd name="connsiteX39" fmla="*/ 60385 w 724619"/>
              <a:gd name="connsiteY39" fmla="*/ 457232 h 966190"/>
              <a:gd name="connsiteX40" fmla="*/ 60385 w 724619"/>
              <a:gd name="connsiteY40" fmla="*/ 336462 h 966190"/>
              <a:gd name="connsiteX41" fmla="*/ 43132 w 724619"/>
              <a:gd name="connsiteY41" fmla="*/ 293330 h 966190"/>
              <a:gd name="connsiteX42" fmla="*/ 34506 w 724619"/>
              <a:gd name="connsiteY42" fmla="*/ 267451 h 966190"/>
              <a:gd name="connsiteX43" fmla="*/ 17253 w 724619"/>
              <a:gd name="connsiteY43" fmla="*/ 241571 h 966190"/>
              <a:gd name="connsiteX44" fmla="*/ 0 w 724619"/>
              <a:gd name="connsiteY44" fmla="*/ 232945 h 9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4619" h="966190">
                <a:moveTo>
                  <a:pt x="0" y="232945"/>
                </a:moveTo>
                <a:lnTo>
                  <a:pt x="0" y="232945"/>
                </a:lnTo>
                <a:cubicBezTo>
                  <a:pt x="29439" y="185843"/>
                  <a:pt x="52591" y="141149"/>
                  <a:pt x="94891" y="103549"/>
                </a:cubicBezTo>
                <a:cubicBezTo>
                  <a:pt x="101687" y="97508"/>
                  <a:pt x="112144" y="97798"/>
                  <a:pt x="120770" y="94922"/>
                </a:cubicBezTo>
                <a:cubicBezTo>
                  <a:pt x="143399" y="60980"/>
                  <a:pt x="141650" y="56415"/>
                  <a:pt x="189781" y="34537"/>
                </a:cubicBezTo>
                <a:cubicBezTo>
                  <a:pt x="203129" y="28470"/>
                  <a:pt x="218536" y="28786"/>
                  <a:pt x="232913" y="25911"/>
                </a:cubicBezTo>
                <a:cubicBezTo>
                  <a:pt x="236659" y="24038"/>
                  <a:pt x="282720" y="-1026"/>
                  <a:pt x="293298" y="32"/>
                </a:cubicBezTo>
                <a:cubicBezTo>
                  <a:pt x="314128" y="2115"/>
                  <a:pt x="333555" y="11534"/>
                  <a:pt x="353683" y="17285"/>
                </a:cubicBezTo>
                <a:cubicBezTo>
                  <a:pt x="362309" y="28787"/>
                  <a:pt x="369944" y="41104"/>
                  <a:pt x="379562" y="51790"/>
                </a:cubicBezTo>
                <a:cubicBezTo>
                  <a:pt x="449430" y="129421"/>
                  <a:pt x="412001" y="74775"/>
                  <a:pt x="457200" y="138054"/>
                </a:cubicBezTo>
                <a:cubicBezTo>
                  <a:pt x="489023" y="182607"/>
                  <a:pt x="474704" y="171889"/>
                  <a:pt x="517585" y="241571"/>
                </a:cubicBezTo>
                <a:cubicBezTo>
                  <a:pt x="525120" y="253816"/>
                  <a:pt x="535489" y="264114"/>
                  <a:pt x="543464" y="276077"/>
                </a:cubicBezTo>
                <a:cubicBezTo>
                  <a:pt x="558511" y="298648"/>
                  <a:pt x="571549" y="322517"/>
                  <a:pt x="586596" y="345088"/>
                </a:cubicBezTo>
                <a:cubicBezTo>
                  <a:pt x="594571" y="357051"/>
                  <a:pt x="604757" y="367464"/>
                  <a:pt x="612476" y="379594"/>
                </a:cubicBezTo>
                <a:cubicBezTo>
                  <a:pt x="682186" y="489139"/>
                  <a:pt x="620624" y="398168"/>
                  <a:pt x="664234" y="474485"/>
                </a:cubicBezTo>
                <a:cubicBezTo>
                  <a:pt x="669378" y="483487"/>
                  <a:pt x="675736" y="491738"/>
                  <a:pt x="681487" y="500364"/>
                </a:cubicBezTo>
                <a:cubicBezTo>
                  <a:pt x="684362" y="517617"/>
                  <a:pt x="686683" y="534971"/>
                  <a:pt x="690113" y="552122"/>
                </a:cubicBezTo>
                <a:cubicBezTo>
                  <a:pt x="692438" y="563748"/>
                  <a:pt x="698740" y="574772"/>
                  <a:pt x="698740" y="586628"/>
                </a:cubicBezTo>
                <a:cubicBezTo>
                  <a:pt x="698740" y="612667"/>
                  <a:pt x="696428" y="639005"/>
                  <a:pt x="690113" y="664266"/>
                </a:cubicBezTo>
                <a:cubicBezTo>
                  <a:pt x="687599" y="674324"/>
                  <a:pt x="677497" y="680872"/>
                  <a:pt x="672861" y="690145"/>
                </a:cubicBezTo>
                <a:cubicBezTo>
                  <a:pt x="668794" y="698278"/>
                  <a:pt x="667816" y="707666"/>
                  <a:pt x="664234" y="716024"/>
                </a:cubicBezTo>
                <a:cubicBezTo>
                  <a:pt x="659168" y="727844"/>
                  <a:pt x="652732" y="739028"/>
                  <a:pt x="646981" y="750530"/>
                </a:cubicBezTo>
                <a:cubicBezTo>
                  <a:pt x="662475" y="827997"/>
                  <a:pt x="641161" y="762898"/>
                  <a:pt x="690113" y="828168"/>
                </a:cubicBezTo>
                <a:cubicBezTo>
                  <a:pt x="697829" y="838455"/>
                  <a:pt x="700986" y="851508"/>
                  <a:pt x="707366" y="862673"/>
                </a:cubicBezTo>
                <a:cubicBezTo>
                  <a:pt x="712510" y="871675"/>
                  <a:pt x="718868" y="879926"/>
                  <a:pt x="724619" y="888552"/>
                </a:cubicBezTo>
                <a:cubicBezTo>
                  <a:pt x="693573" y="935122"/>
                  <a:pt x="718888" y="909721"/>
                  <a:pt x="638355" y="931685"/>
                </a:cubicBezTo>
                <a:cubicBezTo>
                  <a:pt x="592035" y="944318"/>
                  <a:pt x="615941" y="947210"/>
                  <a:pt x="543464" y="957564"/>
                </a:cubicBezTo>
                <a:cubicBezTo>
                  <a:pt x="506349" y="962866"/>
                  <a:pt x="468702" y="963315"/>
                  <a:pt x="431321" y="966190"/>
                </a:cubicBezTo>
                <a:cubicBezTo>
                  <a:pt x="393940" y="957564"/>
                  <a:pt x="355983" y="951136"/>
                  <a:pt x="319178" y="940311"/>
                </a:cubicBezTo>
                <a:cubicBezTo>
                  <a:pt x="306841" y="936682"/>
                  <a:pt x="295961" y="929216"/>
                  <a:pt x="284672" y="923058"/>
                </a:cubicBezTo>
                <a:cubicBezTo>
                  <a:pt x="264320" y="911957"/>
                  <a:pt x="243788" y="901088"/>
                  <a:pt x="224287" y="888552"/>
                </a:cubicBezTo>
                <a:cubicBezTo>
                  <a:pt x="118022" y="820239"/>
                  <a:pt x="204438" y="865687"/>
                  <a:pt x="129396" y="828168"/>
                </a:cubicBezTo>
                <a:cubicBezTo>
                  <a:pt x="25505" y="724273"/>
                  <a:pt x="170351" y="872507"/>
                  <a:pt x="86264" y="776409"/>
                </a:cubicBezTo>
                <a:cubicBezTo>
                  <a:pt x="72875" y="761107"/>
                  <a:pt x="57509" y="747654"/>
                  <a:pt x="43132" y="733277"/>
                </a:cubicBezTo>
                <a:cubicBezTo>
                  <a:pt x="40257" y="721775"/>
                  <a:pt x="38669" y="709872"/>
                  <a:pt x="34506" y="698771"/>
                </a:cubicBezTo>
                <a:cubicBezTo>
                  <a:pt x="29991" y="686730"/>
                  <a:pt x="20948" y="676583"/>
                  <a:pt x="17253" y="664266"/>
                </a:cubicBezTo>
                <a:cubicBezTo>
                  <a:pt x="12227" y="647513"/>
                  <a:pt x="11502" y="629760"/>
                  <a:pt x="8627" y="612507"/>
                </a:cubicBezTo>
                <a:cubicBezTo>
                  <a:pt x="11502" y="580877"/>
                  <a:pt x="10598" y="548672"/>
                  <a:pt x="17253" y="517617"/>
                </a:cubicBezTo>
                <a:cubicBezTo>
                  <a:pt x="19425" y="507479"/>
                  <a:pt x="28480" y="500174"/>
                  <a:pt x="34506" y="491737"/>
                </a:cubicBezTo>
                <a:cubicBezTo>
                  <a:pt x="42863" y="480038"/>
                  <a:pt x="51759" y="468734"/>
                  <a:pt x="60385" y="457232"/>
                </a:cubicBezTo>
                <a:cubicBezTo>
                  <a:pt x="73786" y="403631"/>
                  <a:pt x="75640" y="412733"/>
                  <a:pt x="60385" y="336462"/>
                </a:cubicBezTo>
                <a:cubicBezTo>
                  <a:pt x="57348" y="321278"/>
                  <a:pt x="48569" y="307829"/>
                  <a:pt x="43132" y="293330"/>
                </a:cubicBezTo>
                <a:cubicBezTo>
                  <a:pt x="39939" y="284816"/>
                  <a:pt x="38572" y="275584"/>
                  <a:pt x="34506" y="267451"/>
                </a:cubicBezTo>
                <a:cubicBezTo>
                  <a:pt x="29869" y="258178"/>
                  <a:pt x="20101" y="251540"/>
                  <a:pt x="17253" y="241571"/>
                </a:cubicBezTo>
                <a:cubicBezTo>
                  <a:pt x="14093" y="230512"/>
                  <a:pt x="2876" y="234383"/>
                  <a:pt x="0" y="232945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0" y="219285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8807" y="3374780"/>
            <a:ext cx="80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Values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99078" y="4424396"/>
            <a:ext cx="609600" cy="609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4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39042" y="4313692"/>
            <a:ext cx="762000" cy="838200"/>
          </a:xfrm>
          <a:prstGeom prst="rect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960970" y="4258323"/>
            <a:ext cx="724619" cy="966190"/>
          </a:xfrm>
          <a:custGeom>
            <a:avLst/>
            <a:gdLst>
              <a:gd name="connsiteX0" fmla="*/ 0 w 724619"/>
              <a:gd name="connsiteY0" fmla="*/ 232945 h 966190"/>
              <a:gd name="connsiteX1" fmla="*/ 0 w 724619"/>
              <a:gd name="connsiteY1" fmla="*/ 232945 h 966190"/>
              <a:gd name="connsiteX2" fmla="*/ 94891 w 724619"/>
              <a:gd name="connsiteY2" fmla="*/ 103549 h 966190"/>
              <a:gd name="connsiteX3" fmla="*/ 120770 w 724619"/>
              <a:gd name="connsiteY3" fmla="*/ 94922 h 966190"/>
              <a:gd name="connsiteX4" fmla="*/ 189781 w 724619"/>
              <a:gd name="connsiteY4" fmla="*/ 34537 h 966190"/>
              <a:gd name="connsiteX5" fmla="*/ 232913 w 724619"/>
              <a:gd name="connsiteY5" fmla="*/ 25911 h 966190"/>
              <a:gd name="connsiteX6" fmla="*/ 293298 w 724619"/>
              <a:gd name="connsiteY6" fmla="*/ 32 h 966190"/>
              <a:gd name="connsiteX7" fmla="*/ 353683 w 724619"/>
              <a:gd name="connsiteY7" fmla="*/ 17285 h 966190"/>
              <a:gd name="connsiteX8" fmla="*/ 379562 w 724619"/>
              <a:gd name="connsiteY8" fmla="*/ 51790 h 966190"/>
              <a:gd name="connsiteX9" fmla="*/ 457200 w 724619"/>
              <a:gd name="connsiteY9" fmla="*/ 138054 h 966190"/>
              <a:gd name="connsiteX10" fmla="*/ 517585 w 724619"/>
              <a:gd name="connsiteY10" fmla="*/ 241571 h 966190"/>
              <a:gd name="connsiteX11" fmla="*/ 543464 w 724619"/>
              <a:gd name="connsiteY11" fmla="*/ 276077 h 966190"/>
              <a:gd name="connsiteX12" fmla="*/ 586596 w 724619"/>
              <a:gd name="connsiteY12" fmla="*/ 345088 h 966190"/>
              <a:gd name="connsiteX13" fmla="*/ 612476 w 724619"/>
              <a:gd name="connsiteY13" fmla="*/ 379594 h 966190"/>
              <a:gd name="connsiteX14" fmla="*/ 664234 w 724619"/>
              <a:gd name="connsiteY14" fmla="*/ 474485 h 966190"/>
              <a:gd name="connsiteX15" fmla="*/ 681487 w 724619"/>
              <a:gd name="connsiteY15" fmla="*/ 500364 h 966190"/>
              <a:gd name="connsiteX16" fmla="*/ 690113 w 724619"/>
              <a:gd name="connsiteY16" fmla="*/ 552122 h 966190"/>
              <a:gd name="connsiteX17" fmla="*/ 698740 w 724619"/>
              <a:gd name="connsiteY17" fmla="*/ 586628 h 966190"/>
              <a:gd name="connsiteX18" fmla="*/ 690113 w 724619"/>
              <a:gd name="connsiteY18" fmla="*/ 664266 h 966190"/>
              <a:gd name="connsiteX19" fmla="*/ 672861 w 724619"/>
              <a:gd name="connsiteY19" fmla="*/ 690145 h 966190"/>
              <a:gd name="connsiteX20" fmla="*/ 664234 w 724619"/>
              <a:gd name="connsiteY20" fmla="*/ 716024 h 966190"/>
              <a:gd name="connsiteX21" fmla="*/ 646981 w 724619"/>
              <a:gd name="connsiteY21" fmla="*/ 750530 h 966190"/>
              <a:gd name="connsiteX22" fmla="*/ 690113 w 724619"/>
              <a:gd name="connsiteY22" fmla="*/ 828168 h 966190"/>
              <a:gd name="connsiteX23" fmla="*/ 707366 w 724619"/>
              <a:gd name="connsiteY23" fmla="*/ 862673 h 966190"/>
              <a:gd name="connsiteX24" fmla="*/ 724619 w 724619"/>
              <a:gd name="connsiteY24" fmla="*/ 888552 h 966190"/>
              <a:gd name="connsiteX25" fmla="*/ 638355 w 724619"/>
              <a:gd name="connsiteY25" fmla="*/ 931685 h 966190"/>
              <a:gd name="connsiteX26" fmla="*/ 543464 w 724619"/>
              <a:gd name="connsiteY26" fmla="*/ 957564 h 966190"/>
              <a:gd name="connsiteX27" fmla="*/ 431321 w 724619"/>
              <a:gd name="connsiteY27" fmla="*/ 966190 h 966190"/>
              <a:gd name="connsiteX28" fmla="*/ 319178 w 724619"/>
              <a:gd name="connsiteY28" fmla="*/ 940311 h 966190"/>
              <a:gd name="connsiteX29" fmla="*/ 284672 w 724619"/>
              <a:gd name="connsiteY29" fmla="*/ 923058 h 966190"/>
              <a:gd name="connsiteX30" fmla="*/ 224287 w 724619"/>
              <a:gd name="connsiteY30" fmla="*/ 888552 h 966190"/>
              <a:gd name="connsiteX31" fmla="*/ 129396 w 724619"/>
              <a:gd name="connsiteY31" fmla="*/ 828168 h 966190"/>
              <a:gd name="connsiteX32" fmla="*/ 86264 w 724619"/>
              <a:gd name="connsiteY32" fmla="*/ 776409 h 966190"/>
              <a:gd name="connsiteX33" fmla="*/ 43132 w 724619"/>
              <a:gd name="connsiteY33" fmla="*/ 733277 h 966190"/>
              <a:gd name="connsiteX34" fmla="*/ 34506 w 724619"/>
              <a:gd name="connsiteY34" fmla="*/ 698771 h 966190"/>
              <a:gd name="connsiteX35" fmla="*/ 17253 w 724619"/>
              <a:gd name="connsiteY35" fmla="*/ 664266 h 966190"/>
              <a:gd name="connsiteX36" fmla="*/ 8627 w 724619"/>
              <a:gd name="connsiteY36" fmla="*/ 612507 h 966190"/>
              <a:gd name="connsiteX37" fmla="*/ 17253 w 724619"/>
              <a:gd name="connsiteY37" fmla="*/ 517617 h 966190"/>
              <a:gd name="connsiteX38" fmla="*/ 34506 w 724619"/>
              <a:gd name="connsiteY38" fmla="*/ 491737 h 966190"/>
              <a:gd name="connsiteX39" fmla="*/ 60385 w 724619"/>
              <a:gd name="connsiteY39" fmla="*/ 457232 h 966190"/>
              <a:gd name="connsiteX40" fmla="*/ 60385 w 724619"/>
              <a:gd name="connsiteY40" fmla="*/ 336462 h 966190"/>
              <a:gd name="connsiteX41" fmla="*/ 43132 w 724619"/>
              <a:gd name="connsiteY41" fmla="*/ 293330 h 966190"/>
              <a:gd name="connsiteX42" fmla="*/ 34506 w 724619"/>
              <a:gd name="connsiteY42" fmla="*/ 267451 h 966190"/>
              <a:gd name="connsiteX43" fmla="*/ 17253 w 724619"/>
              <a:gd name="connsiteY43" fmla="*/ 241571 h 966190"/>
              <a:gd name="connsiteX44" fmla="*/ 0 w 724619"/>
              <a:gd name="connsiteY44" fmla="*/ 232945 h 96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4619" h="966190">
                <a:moveTo>
                  <a:pt x="0" y="232945"/>
                </a:moveTo>
                <a:lnTo>
                  <a:pt x="0" y="232945"/>
                </a:lnTo>
                <a:cubicBezTo>
                  <a:pt x="29439" y="185843"/>
                  <a:pt x="52591" y="141149"/>
                  <a:pt x="94891" y="103549"/>
                </a:cubicBezTo>
                <a:cubicBezTo>
                  <a:pt x="101687" y="97508"/>
                  <a:pt x="112144" y="97798"/>
                  <a:pt x="120770" y="94922"/>
                </a:cubicBezTo>
                <a:cubicBezTo>
                  <a:pt x="143399" y="60980"/>
                  <a:pt x="141650" y="56415"/>
                  <a:pt x="189781" y="34537"/>
                </a:cubicBezTo>
                <a:cubicBezTo>
                  <a:pt x="203129" y="28470"/>
                  <a:pt x="218536" y="28786"/>
                  <a:pt x="232913" y="25911"/>
                </a:cubicBezTo>
                <a:cubicBezTo>
                  <a:pt x="236659" y="24038"/>
                  <a:pt x="282720" y="-1026"/>
                  <a:pt x="293298" y="32"/>
                </a:cubicBezTo>
                <a:cubicBezTo>
                  <a:pt x="314128" y="2115"/>
                  <a:pt x="333555" y="11534"/>
                  <a:pt x="353683" y="17285"/>
                </a:cubicBezTo>
                <a:cubicBezTo>
                  <a:pt x="362309" y="28787"/>
                  <a:pt x="369944" y="41104"/>
                  <a:pt x="379562" y="51790"/>
                </a:cubicBezTo>
                <a:cubicBezTo>
                  <a:pt x="449430" y="129421"/>
                  <a:pt x="412001" y="74775"/>
                  <a:pt x="457200" y="138054"/>
                </a:cubicBezTo>
                <a:cubicBezTo>
                  <a:pt x="489023" y="182607"/>
                  <a:pt x="474704" y="171889"/>
                  <a:pt x="517585" y="241571"/>
                </a:cubicBezTo>
                <a:cubicBezTo>
                  <a:pt x="525120" y="253816"/>
                  <a:pt x="535489" y="264114"/>
                  <a:pt x="543464" y="276077"/>
                </a:cubicBezTo>
                <a:cubicBezTo>
                  <a:pt x="558511" y="298648"/>
                  <a:pt x="571549" y="322517"/>
                  <a:pt x="586596" y="345088"/>
                </a:cubicBezTo>
                <a:cubicBezTo>
                  <a:pt x="594571" y="357051"/>
                  <a:pt x="604757" y="367464"/>
                  <a:pt x="612476" y="379594"/>
                </a:cubicBezTo>
                <a:cubicBezTo>
                  <a:pt x="682186" y="489139"/>
                  <a:pt x="620624" y="398168"/>
                  <a:pt x="664234" y="474485"/>
                </a:cubicBezTo>
                <a:cubicBezTo>
                  <a:pt x="669378" y="483487"/>
                  <a:pt x="675736" y="491738"/>
                  <a:pt x="681487" y="500364"/>
                </a:cubicBezTo>
                <a:cubicBezTo>
                  <a:pt x="684362" y="517617"/>
                  <a:pt x="686683" y="534971"/>
                  <a:pt x="690113" y="552122"/>
                </a:cubicBezTo>
                <a:cubicBezTo>
                  <a:pt x="692438" y="563748"/>
                  <a:pt x="698740" y="574772"/>
                  <a:pt x="698740" y="586628"/>
                </a:cubicBezTo>
                <a:cubicBezTo>
                  <a:pt x="698740" y="612667"/>
                  <a:pt x="696428" y="639005"/>
                  <a:pt x="690113" y="664266"/>
                </a:cubicBezTo>
                <a:cubicBezTo>
                  <a:pt x="687599" y="674324"/>
                  <a:pt x="677497" y="680872"/>
                  <a:pt x="672861" y="690145"/>
                </a:cubicBezTo>
                <a:cubicBezTo>
                  <a:pt x="668794" y="698278"/>
                  <a:pt x="667816" y="707666"/>
                  <a:pt x="664234" y="716024"/>
                </a:cubicBezTo>
                <a:cubicBezTo>
                  <a:pt x="659168" y="727844"/>
                  <a:pt x="652732" y="739028"/>
                  <a:pt x="646981" y="750530"/>
                </a:cubicBezTo>
                <a:cubicBezTo>
                  <a:pt x="662475" y="827997"/>
                  <a:pt x="641161" y="762898"/>
                  <a:pt x="690113" y="828168"/>
                </a:cubicBezTo>
                <a:cubicBezTo>
                  <a:pt x="697829" y="838455"/>
                  <a:pt x="700986" y="851508"/>
                  <a:pt x="707366" y="862673"/>
                </a:cubicBezTo>
                <a:cubicBezTo>
                  <a:pt x="712510" y="871675"/>
                  <a:pt x="718868" y="879926"/>
                  <a:pt x="724619" y="888552"/>
                </a:cubicBezTo>
                <a:cubicBezTo>
                  <a:pt x="693573" y="935122"/>
                  <a:pt x="718888" y="909721"/>
                  <a:pt x="638355" y="931685"/>
                </a:cubicBezTo>
                <a:cubicBezTo>
                  <a:pt x="592035" y="944318"/>
                  <a:pt x="615941" y="947210"/>
                  <a:pt x="543464" y="957564"/>
                </a:cubicBezTo>
                <a:cubicBezTo>
                  <a:pt x="506349" y="962866"/>
                  <a:pt x="468702" y="963315"/>
                  <a:pt x="431321" y="966190"/>
                </a:cubicBezTo>
                <a:cubicBezTo>
                  <a:pt x="393940" y="957564"/>
                  <a:pt x="355983" y="951136"/>
                  <a:pt x="319178" y="940311"/>
                </a:cubicBezTo>
                <a:cubicBezTo>
                  <a:pt x="306841" y="936682"/>
                  <a:pt x="295961" y="929216"/>
                  <a:pt x="284672" y="923058"/>
                </a:cubicBezTo>
                <a:cubicBezTo>
                  <a:pt x="264320" y="911957"/>
                  <a:pt x="243788" y="901088"/>
                  <a:pt x="224287" y="888552"/>
                </a:cubicBezTo>
                <a:cubicBezTo>
                  <a:pt x="118022" y="820239"/>
                  <a:pt x="204438" y="865687"/>
                  <a:pt x="129396" y="828168"/>
                </a:cubicBezTo>
                <a:cubicBezTo>
                  <a:pt x="25505" y="724273"/>
                  <a:pt x="170351" y="872507"/>
                  <a:pt x="86264" y="776409"/>
                </a:cubicBezTo>
                <a:cubicBezTo>
                  <a:pt x="72875" y="761107"/>
                  <a:pt x="57509" y="747654"/>
                  <a:pt x="43132" y="733277"/>
                </a:cubicBezTo>
                <a:cubicBezTo>
                  <a:pt x="40257" y="721775"/>
                  <a:pt x="38669" y="709872"/>
                  <a:pt x="34506" y="698771"/>
                </a:cubicBezTo>
                <a:cubicBezTo>
                  <a:pt x="29991" y="686730"/>
                  <a:pt x="20948" y="676583"/>
                  <a:pt x="17253" y="664266"/>
                </a:cubicBezTo>
                <a:cubicBezTo>
                  <a:pt x="12227" y="647513"/>
                  <a:pt x="11502" y="629760"/>
                  <a:pt x="8627" y="612507"/>
                </a:cubicBezTo>
                <a:cubicBezTo>
                  <a:pt x="11502" y="580877"/>
                  <a:pt x="10598" y="548672"/>
                  <a:pt x="17253" y="517617"/>
                </a:cubicBezTo>
                <a:cubicBezTo>
                  <a:pt x="19425" y="507479"/>
                  <a:pt x="28480" y="500174"/>
                  <a:pt x="34506" y="491737"/>
                </a:cubicBezTo>
                <a:cubicBezTo>
                  <a:pt x="42863" y="480038"/>
                  <a:pt x="51759" y="468734"/>
                  <a:pt x="60385" y="457232"/>
                </a:cubicBezTo>
                <a:cubicBezTo>
                  <a:pt x="73786" y="403631"/>
                  <a:pt x="75640" y="412733"/>
                  <a:pt x="60385" y="336462"/>
                </a:cubicBezTo>
                <a:cubicBezTo>
                  <a:pt x="57348" y="321278"/>
                  <a:pt x="48569" y="307829"/>
                  <a:pt x="43132" y="293330"/>
                </a:cubicBezTo>
                <a:cubicBezTo>
                  <a:pt x="39939" y="284816"/>
                  <a:pt x="38572" y="275584"/>
                  <a:pt x="34506" y="267451"/>
                </a:cubicBezTo>
                <a:cubicBezTo>
                  <a:pt x="29869" y="258178"/>
                  <a:pt x="20101" y="251540"/>
                  <a:pt x="17253" y="241571"/>
                </a:cubicBezTo>
                <a:cubicBezTo>
                  <a:pt x="14093" y="230512"/>
                  <a:pt x="2876" y="234383"/>
                  <a:pt x="0" y="2329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7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490722" y="4424396"/>
            <a:ext cx="571500" cy="533400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81055" y="4409626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Shapes</a:t>
            </a:r>
          </a:p>
          <a:p>
            <a:pPr algn="ctr"/>
            <a:r>
              <a:rPr lang="en-US" dirty="0" smtClean="0"/>
              <a:t>&amp; Values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6289" y="5433536"/>
            <a:ext cx="3583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Image:</a:t>
            </a:r>
          </a:p>
          <a:p>
            <a:r>
              <a:rPr lang="en-US" sz="1400" dirty="0" smtClean="0"/>
              <a:t>(Full domain + ) Values</a:t>
            </a:r>
          </a:p>
          <a:p>
            <a:r>
              <a:rPr lang="en-US" sz="1400" dirty="0" smtClean="0"/>
              <a:t>(</a:t>
            </a:r>
            <a:r>
              <a:rPr lang="en-US" sz="1400" dirty="0"/>
              <a:t>Specific) Shape + Values (over the shape only</a:t>
            </a:r>
            <a:r>
              <a:rPr lang="en-US" sz="1400" dirty="0" smtClean="0"/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4340" y="1882219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13312" y="1882219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16549" y="1882219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35238" y="1882219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672445" y="5648980"/>
            <a:ext cx="393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3D Volume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/>
              <a:t>data: </a:t>
            </a:r>
            <a:r>
              <a:rPr lang="en-US" sz="1400" dirty="0" smtClean="0"/>
              <a:t>Values </a:t>
            </a:r>
            <a:r>
              <a:rPr lang="en-US" sz="1400" dirty="0"/>
              <a:t>(over </a:t>
            </a:r>
            <a:r>
              <a:rPr lang="en-US" sz="1400" i="1" dirty="0"/>
              <a:t>the domain</a:t>
            </a:r>
            <a:r>
              <a:rPr lang="en-US" sz="1400" dirty="0"/>
              <a:t>)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3D Surface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data: Shape + Values (= </a:t>
            </a:r>
            <a:r>
              <a:rPr lang="en-US" sz="1400" b="1" i="1" dirty="0" smtClean="0">
                <a:solidFill>
                  <a:srgbClr val="FF0000"/>
                </a:solidFill>
              </a:rPr>
              <a:t>texture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2:</a:t>
            </a:r>
            <a:r>
              <a:rPr lang="en-US" sz="2800" dirty="0" smtClean="0"/>
              <a:t> Textures</a:t>
            </a:r>
            <a:endParaRPr lang="en-US" sz="280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458200" cy="38100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an image just a set of (pixel/voxel) </a:t>
            </a:r>
            <a:r>
              <a:rPr lang="en-US" sz="2000" dirty="0" smtClean="0">
                <a:solidFill>
                  <a:srgbClr val="FF0000"/>
                </a:solidFill>
              </a:rPr>
              <a:t>values</a:t>
            </a:r>
            <a:r>
              <a:rPr lang="en-US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93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8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5" grpId="0" animBg="1"/>
      <p:bldP spid="26" grpId="0" animBg="1"/>
      <p:bldP spid="27" grpId="0" animBg="1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458200" cy="182880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Electrostaic</a:t>
            </a:r>
            <a:r>
              <a:rPr lang="en-US" sz="2000" dirty="0"/>
              <a:t> potential as a texture for molecular surface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Question: Does the red color imply (by convention) positive or negative charge?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B400B4"/>
                </a:solidFill>
              </a:rPr>
              <a:t>Exercise 35</a:t>
            </a:r>
            <a:r>
              <a:rPr lang="en-US" sz="2000" dirty="0" smtClean="0"/>
              <a:t>: Reproduce the following videos.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Texture for 3D surfaces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2766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Volume</a:t>
            </a:r>
            <a:r>
              <a:rPr lang="en-US" sz="1200" dirty="0" smtClean="0"/>
              <a:t> electron density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19450" y="3780651"/>
            <a:ext cx="1943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7"/>
              </a:rPr>
              <a:t>“Electrostatic”</a:t>
            </a:r>
            <a:r>
              <a:rPr lang="en-US" sz="1200" dirty="0" smtClean="0"/>
              <a:t>  or </a:t>
            </a:r>
            <a:r>
              <a:rPr lang="en-US" sz="1200" dirty="0" smtClean="0">
                <a:hlinkClick r:id="rId8"/>
              </a:rPr>
              <a:t>“Coulombic”</a:t>
            </a:r>
            <a:r>
              <a:rPr lang="en-US" sz="1200" dirty="0" smtClean="0"/>
              <a:t> Potential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276600"/>
            <a:ext cx="15240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Surface extraction</a:t>
            </a:r>
            <a:endParaRPr lang="en-US" sz="1200" dirty="0"/>
          </a:p>
        </p:txBody>
      </p:sp>
      <p:cxnSp>
        <p:nvCxnSpPr>
          <p:cNvPr id="5" name="Straight Arrow Connector 4"/>
          <p:cNvCxnSpPr>
            <a:endCxn id="7" idx="1"/>
          </p:cNvCxnSpPr>
          <p:nvPr/>
        </p:nvCxnSpPr>
        <p:spPr>
          <a:xfrm>
            <a:off x="2667000" y="3415099"/>
            <a:ext cx="762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56316" y="4014400"/>
            <a:ext cx="3643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9033" y="3423566"/>
            <a:ext cx="0" cy="58540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53000" y="3410723"/>
            <a:ext cx="762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00675" y="3272223"/>
            <a:ext cx="2305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Surface </a:t>
            </a:r>
            <a:r>
              <a:rPr lang="en-US" sz="1200" i="1" dirty="0" smtClean="0"/>
              <a:t>(Charge density)</a:t>
            </a:r>
            <a:endParaRPr lang="en-US" sz="1200" i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69022" y="4014400"/>
            <a:ext cx="5204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29213" y="3875901"/>
            <a:ext cx="244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Texture </a:t>
            </a:r>
            <a:r>
              <a:rPr lang="en-US" sz="1200" i="1" dirty="0" smtClean="0"/>
              <a:t>(Potential)</a:t>
            </a:r>
            <a:endParaRPr lang="en-US" sz="1200" i="1" dirty="0"/>
          </a:p>
        </p:txBody>
      </p:sp>
      <p:pic>
        <p:nvPicPr>
          <p:cNvPr id="14" name="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72225" y="4419600"/>
            <a:ext cx="2552700" cy="2305050"/>
          </a:xfrm>
          <a:prstGeom prst="rect">
            <a:avLst/>
          </a:prstGeom>
        </p:spPr>
      </p:pic>
      <p:pic>
        <p:nvPicPr>
          <p:cNvPr id="20" name="movie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57600" y="4419600"/>
            <a:ext cx="2552700" cy="23050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400" y="5433625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Electron density surface along with the coulombic potential (texture) of the </a:t>
            </a:r>
            <a:r>
              <a:rPr lang="de-DE" sz="1000" i="1" dirty="0"/>
              <a:t>SIV PROTEASE protein</a:t>
            </a:r>
            <a:r>
              <a:rPr lang="de-DE" sz="1000" dirty="0"/>
              <a:t> </a:t>
            </a:r>
            <a:r>
              <a:rPr lang="de-DE" sz="1000" dirty="0" smtClean="0"/>
              <a:t>(PDB 1YTI)</a:t>
            </a:r>
            <a:r>
              <a:rPr lang="en-US" sz="1000" dirty="0" smtClean="0"/>
              <a:t>. By introducing transparency on the surface, the ribbon model can also be seen on the right.</a:t>
            </a:r>
          </a:p>
          <a:p>
            <a:pPr algn="just"/>
            <a:r>
              <a:rPr lang="en-US" sz="1000" dirty="0" smtClean="0"/>
              <a:t>Visualization with </a:t>
            </a:r>
            <a:r>
              <a:rPr lang="en-US" sz="1000" i="1" dirty="0" smtClean="0"/>
              <a:t>UCSF Chimera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27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2286000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Python-based</a:t>
            </a:r>
            <a:r>
              <a:rPr lang="en-US" sz="1800" dirty="0"/>
              <a:t> programs</a:t>
            </a:r>
          </a:p>
          <a:p>
            <a:pPr lvl="1"/>
            <a:r>
              <a:rPr lang="en-US" sz="1600" dirty="0"/>
              <a:t>UCSF Chimera</a:t>
            </a:r>
          </a:p>
          <a:p>
            <a:pPr lvl="1"/>
            <a:r>
              <a:rPr lang="en-US" sz="1600" dirty="0"/>
              <a:t>Test case (Chimera) 3d visualization without </a:t>
            </a:r>
            <a:r>
              <a:rPr lang="en-US" sz="1600" i="1" dirty="0"/>
              <a:t>hardware-acceleration </a:t>
            </a:r>
            <a:r>
              <a:rPr lang="en-US" sz="1600" dirty="0"/>
              <a:t>(</a:t>
            </a:r>
            <a:r>
              <a:rPr lang="en-US" sz="1600" i="1" dirty="0">
                <a:solidFill>
                  <a:srgbClr val="B400B4"/>
                </a:solidFill>
                <a:hlinkClick r:id="rId3"/>
              </a:rPr>
              <a:t>Exercise </a:t>
            </a:r>
            <a:r>
              <a:rPr lang="en-US" sz="1600" i="1" dirty="0" smtClean="0">
                <a:solidFill>
                  <a:srgbClr val="B400B4"/>
                </a:solidFill>
                <a:hlinkClick r:id="rId3"/>
              </a:rPr>
              <a:t>36</a:t>
            </a:r>
            <a:r>
              <a:rPr lang="en-US" sz="1600" dirty="0" smtClean="0"/>
              <a:t>)</a:t>
            </a:r>
            <a:endParaRPr lang="en-US" sz="1600" dirty="0"/>
          </a:p>
          <a:p>
            <a:pPr lvl="2"/>
            <a:r>
              <a:rPr lang="en-US" sz="1400" i="1" dirty="0"/>
              <a:t>Much smaller dataset, much more slowly!</a:t>
            </a:r>
            <a:endParaRPr lang="en-US" sz="1400" dirty="0"/>
          </a:p>
          <a:p>
            <a:r>
              <a:rPr lang="en-US" sz="1800" dirty="0" smtClean="0">
                <a:hlinkClick r:id="rId4"/>
              </a:rPr>
              <a:t>Web Browser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Java-based programs</a:t>
            </a:r>
            <a:endParaRPr lang="en-US" sz="1800" dirty="0" smtClean="0"/>
          </a:p>
          <a:p>
            <a:pPr lvl="1"/>
            <a:r>
              <a:rPr lang="en-US" sz="1600" dirty="0" smtClean="0">
                <a:hlinkClick r:id="rId6"/>
              </a:rPr>
              <a:t>Fiji/ImageJ</a:t>
            </a:r>
            <a:r>
              <a:rPr lang="en-US" sz="1600" dirty="0" smtClean="0"/>
              <a:t> (and also </a:t>
            </a:r>
            <a:r>
              <a:rPr lang="en-US" sz="1600" dirty="0" err="1" smtClean="0">
                <a:hlinkClick r:id="rId7"/>
              </a:rPr>
              <a:t>Matlab</a:t>
            </a:r>
            <a:r>
              <a:rPr lang="en-US" sz="1600" dirty="0" smtClean="0"/>
              <a:t>; </a:t>
            </a:r>
            <a:r>
              <a:rPr lang="en-US" sz="1600" dirty="0"/>
              <a:t>as opposed to a </a:t>
            </a:r>
            <a:r>
              <a:rPr lang="en-US" sz="1600" dirty="0" smtClean="0">
                <a:hlinkClick r:id="rId8"/>
              </a:rPr>
              <a:t>direct method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1800" dirty="0" smtClean="0"/>
          </a:p>
          <a:p>
            <a:pPr lvl="1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28702" y="4312709"/>
            <a:ext cx="1012820" cy="3693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350" y="5225561"/>
            <a:ext cx="1231897" cy="3693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OpenGL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33476" y="4665134"/>
            <a:ext cx="0" cy="560427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3875" y="5915052"/>
            <a:ext cx="2057400" cy="3693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9"/>
              </a:rPr>
              <a:t>“Computer System”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43101" y="4682041"/>
            <a:ext cx="0" cy="1233011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33476" y="5594893"/>
            <a:ext cx="0" cy="320159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4806846"/>
            <a:ext cx="1000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Accelerated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5773" y="4792997"/>
            <a:ext cx="815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Direct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Hardware acceleration (“fast 3D”)</a:t>
            </a:r>
            <a:endParaRPr lang="en-US" sz="2000" i="1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505200" y="3962400"/>
            <a:ext cx="5525883" cy="2590800"/>
            <a:chOff x="3505200" y="3962400"/>
            <a:chExt cx="5525883" cy="2590800"/>
          </a:xfrm>
        </p:grpSpPr>
        <p:sp>
          <p:nvSpPr>
            <p:cNvPr id="15" name="TextBox 14"/>
            <p:cNvSpPr txBox="1"/>
            <p:nvPr/>
          </p:nvSpPr>
          <p:spPr>
            <a:xfrm>
              <a:off x="3505200" y="3962400"/>
              <a:ext cx="1693862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/>
                <a:t>UCSF Chimera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22105" y="6183868"/>
              <a:ext cx="1693862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OpenGL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22105" y="3962400"/>
              <a:ext cx="1693862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/>
                <a:t>Web 3D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7221" y="3962400"/>
              <a:ext cx="1693862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err="1" smtClean="0"/>
                <a:t>ImageJ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7221" y="5105400"/>
              <a:ext cx="1693862" cy="36933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Java 3D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4572000" y="4432816"/>
              <a:ext cx="1697035" cy="167640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6269035" y="4432816"/>
              <a:ext cx="1" cy="167640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269034" y="5575816"/>
              <a:ext cx="1905000" cy="53340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8184152" y="4419600"/>
              <a:ext cx="1" cy="60960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269034" y="4432816"/>
              <a:ext cx="1655766" cy="167640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8575" y="657225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alternative for </a:t>
            </a:r>
            <a:r>
              <a:rPr lang="en-US" sz="1200" i="1" dirty="0" smtClean="0">
                <a:solidFill>
                  <a:srgbClr val="00B050"/>
                </a:solidFill>
              </a:rPr>
              <a:t>OpenGL</a:t>
            </a:r>
            <a:r>
              <a:rPr lang="en-US" sz="1200" dirty="0" smtClean="0"/>
              <a:t> is </a:t>
            </a:r>
            <a:r>
              <a:rPr lang="en-US" sz="1200" i="1" dirty="0" smtClean="0">
                <a:solidFill>
                  <a:srgbClr val="FF0000"/>
                </a:solidFill>
              </a:rPr>
              <a:t>Direct3D</a:t>
            </a:r>
            <a:r>
              <a:rPr lang="en-US" sz="1200" dirty="0" smtClean="0"/>
              <a:t>; a </a:t>
            </a:r>
            <a:r>
              <a:rPr lang="en-US" sz="1200" dirty="0" err="1" smtClean="0"/>
              <a:t>Microsorft</a:t>
            </a:r>
            <a:r>
              <a:rPr lang="en-US" sz="1200" dirty="0" smtClean="0"/>
              <a:t> product with special focus on 3D games: </a:t>
            </a:r>
            <a:r>
              <a:rPr lang="en-US" sz="1200" dirty="0" smtClean="0">
                <a:hlinkClick r:id="rId10"/>
              </a:rPr>
              <a:t>Comparison on Wikipedia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14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610600" cy="5181601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Common (surface) </a:t>
            </a:r>
            <a:r>
              <a:rPr lang="en-US" sz="2000" dirty="0" smtClean="0">
                <a:hlinkClick r:id="rId3"/>
              </a:rPr>
              <a:t>rendering</a:t>
            </a:r>
            <a:endParaRPr lang="en-US" sz="2000" dirty="0" smtClean="0"/>
          </a:p>
          <a:p>
            <a:pPr lvl="1"/>
            <a:r>
              <a:rPr lang="en-US" sz="1600" i="1" dirty="0" smtClean="0"/>
              <a:t>Ray-casting</a:t>
            </a:r>
            <a:r>
              <a:rPr lang="en-US" sz="1600" dirty="0" smtClean="0"/>
              <a:t>: sending pixels to scene</a:t>
            </a:r>
          </a:p>
          <a:p>
            <a:pPr lvl="1"/>
            <a:r>
              <a:rPr lang="en-US" sz="1600" b="1" i="1" dirty="0" smtClean="0">
                <a:solidFill>
                  <a:srgbClr val="FF0000"/>
                </a:solidFill>
                <a:hlinkClick r:id="rId4"/>
              </a:rPr>
              <a:t>Rasterization</a:t>
            </a:r>
            <a:r>
              <a:rPr lang="en-US" sz="1600" dirty="0" smtClean="0"/>
              <a:t>: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projecting scene to pixels (</a:t>
            </a:r>
            <a:r>
              <a:rPr lang="en-US" sz="1600" b="1" i="1" dirty="0" smtClean="0">
                <a:solidFill>
                  <a:srgbClr val="FF0000"/>
                </a:solidFill>
              </a:rPr>
              <a:t>used by computer graphics cards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i="1" dirty="0" smtClean="0">
                <a:hlinkClick r:id="rId5"/>
              </a:rPr>
              <a:t>Ray-tracing</a:t>
            </a:r>
            <a:r>
              <a:rPr lang="en-US" sz="1600" dirty="0" smtClean="0"/>
              <a:t>: Ray-casting + accurate scene illumination (high-quality “realistic 3D”)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/>
              <a:t>Volume rendering implementations</a:t>
            </a:r>
          </a:p>
          <a:p>
            <a:pPr lvl="1"/>
            <a:r>
              <a:rPr lang="en-US" sz="1600" dirty="0">
                <a:hlinkClick r:id="rId6"/>
              </a:rPr>
              <a:t>ImageJ 3D Viewer</a:t>
            </a:r>
            <a:endParaRPr lang="en-US" sz="1600" dirty="0"/>
          </a:p>
          <a:p>
            <a:pPr lvl="1"/>
            <a:r>
              <a:rPr lang="en-US" sz="1600" dirty="0"/>
              <a:t>X3DOM (</a:t>
            </a:r>
            <a:r>
              <a:rPr lang="en-US" sz="1600" dirty="0">
                <a:hlinkClick r:id="rId7"/>
              </a:rPr>
              <a:t>1</a:t>
            </a:r>
            <a:r>
              <a:rPr lang="en-US" sz="1600" dirty="0"/>
              <a:t>, </a:t>
            </a:r>
            <a:r>
              <a:rPr lang="en-US" sz="1600" dirty="0">
                <a:hlinkClick r:id="rId8"/>
              </a:rPr>
              <a:t>2</a:t>
            </a:r>
            <a:r>
              <a:rPr lang="en-US" sz="1600" dirty="0"/>
              <a:t>) and </a:t>
            </a:r>
            <a:r>
              <a:rPr lang="en-US" sz="1600" dirty="0">
                <a:hlinkClick r:id="rId8"/>
              </a:rPr>
              <a:t>Web3D </a:t>
            </a:r>
            <a:r>
              <a:rPr lang="en-US" sz="1600" dirty="0" smtClean="0">
                <a:hlinkClick r:id="rId8"/>
              </a:rPr>
              <a:t>Consortium</a:t>
            </a:r>
            <a:endParaRPr lang="en-US" sz="1600" dirty="0" smtClean="0"/>
          </a:p>
          <a:p>
            <a:pPr lvl="1"/>
            <a:r>
              <a:rPr lang="en-US" sz="1600" dirty="0">
                <a:hlinkClick r:id="rId9"/>
              </a:rPr>
              <a:t>Volume </a:t>
            </a:r>
            <a:r>
              <a:rPr lang="en-US" sz="1600" dirty="0" smtClean="0">
                <a:hlinkClick r:id="rId9"/>
              </a:rPr>
              <a:t>ray-casting</a:t>
            </a:r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4:</a:t>
            </a:r>
            <a:r>
              <a:rPr lang="en-US" sz="2800" dirty="0" smtClean="0"/>
              <a:t> Rendering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494808" y="2947988"/>
            <a:ext cx="1735283" cy="1714500"/>
            <a:chOff x="1766020" y="4743450"/>
            <a:chExt cx="1735283" cy="1714500"/>
          </a:xfrm>
          <a:blipFill>
            <a:blip r:embed="rId10"/>
            <a:tile tx="0" ty="0" sx="100000" sy="100000" flip="none" algn="tl"/>
          </a:blipFill>
          <a:scene3d>
            <a:camera prst="perspectiveFront" fov="7200000">
              <a:rot lat="0" lon="3600000" rev="0"/>
            </a:camera>
            <a:lightRig rig="threePt" dir="t"/>
          </a:scene3d>
        </p:grpSpPr>
        <p:sp>
          <p:nvSpPr>
            <p:cNvPr id="5" name="Frame 4"/>
            <p:cNvSpPr/>
            <p:nvPr/>
          </p:nvSpPr>
          <p:spPr>
            <a:xfrm>
              <a:off x="1766021" y="474345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043112" y="474345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338387" y="474345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2633662" y="474345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910753" y="474345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3206028" y="474345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766021" y="503872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2043112" y="50387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338387" y="50387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633662" y="503872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2910753" y="50387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3206028" y="50387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766021" y="529590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043112" y="52959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2338387" y="52959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2633662" y="529590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ame 21"/>
            <p:cNvSpPr/>
            <p:nvPr/>
          </p:nvSpPr>
          <p:spPr>
            <a:xfrm>
              <a:off x="2910753" y="52959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3206028" y="52959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1766021" y="559117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ame 24"/>
            <p:cNvSpPr/>
            <p:nvPr/>
          </p:nvSpPr>
          <p:spPr>
            <a:xfrm>
              <a:off x="2043112" y="559117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2338387" y="559117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2633662" y="559117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2910753" y="559117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3206028" y="559117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1766020" y="587692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2043111" y="58769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2338386" y="58769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ame 32"/>
            <p:cNvSpPr/>
            <p:nvPr/>
          </p:nvSpPr>
          <p:spPr>
            <a:xfrm>
              <a:off x="2633661" y="587692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rame 33"/>
            <p:cNvSpPr/>
            <p:nvPr/>
          </p:nvSpPr>
          <p:spPr>
            <a:xfrm>
              <a:off x="2910752" y="58769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ame 34"/>
            <p:cNvSpPr/>
            <p:nvPr/>
          </p:nvSpPr>
          <p:spPr>
            <a:xfrm>
              <a:off x="3206027" y="58769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Frame 35"/>
            <p:cNvSpPr/>
            <p:nvPr/>
          </p:nvSpPr>
          <p:spPr>
            <a:xfrm>
              <a:off x="1766020" y="617220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ame 36"/>
            <p:cNvSpPr/>
            <p:nvPr/>
          </p:nvSpPr>
          <p:spPr>
            <a:xfrm>
              <a:off x="2043111" y="61722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ame 37"/>
            <p:cNvSpPr/>
            <p:nvPr/>
          </p:nvSpPr>
          <p:spPr>
            <a:xfrm>
              <a:off x="2338386" y="61722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ame 38"/>
            <p:cNvSpPr/>
            <p:nvPr/>
          </p:nvSpPr>
          <p:spPr>
            <a:xfrm>
              <a:off x="2633661" y="617220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Frame 39"/>
            <p:cNvSpPr/>
            <p:nvPr/>
          </p:nvSpPr>
          <p:spPr>
            <a:xfrm>
              <a:off x="2910752" y="61722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3206027" y="61722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Smiley Face 41"/>
          <p:cNvSpPr/>
          <p:nvPr/>
        </p:nvSpPr>
        <p:spPr>
          <a:xfrm>
            <a:off x="5423623" y="3386138"/>
            <a:ext cx="533400" cy="552450"/>
          </a:xfrm>
          <a:prstGeom prst="smileyFace">
            <a:avLst/>
          </a:prstGeom>
          <a:scene3d>
            <a:camera prst="perspectiveFront" fov="7200000">
              <a:rot lat="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2732808" y="2743200"/>
            <a:ext cx="452435" cy="40957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2970938" y="3910013"/>
            <a:ext cx="452435" cy="40957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perspectiveFront" fov="7200000">
              <a:rot lat="18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2127973" y="3900487"/>
            <a:ext cx="452435" cy="40957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perspectiveFront" fov="6600000">
              <a:rot lat="300000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2294005" y="3421855"/>
            <a:ext cx="226218" cy="247649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2580408" y="2843213"/>
            <a:ext cx="3052765" cy="7381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975573" y="3243263"/>
            <a:ext cx="3597418" cy="33099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044746" y="2900364"/>
            <a:ext cx="152400" cy="171449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Front" fov="7200000">
              <a:rot lat="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78096" y="3967163"/>
            <a:ext cx="152400" cy="171449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Front" fov="7200000">
              <a:rot lat="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823173" y="3581400"/>
            <a:ext cx="3810000" cy="2143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354190" y="3581401"/>
            <a:ext cx="3278983" cy="6429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Quick Reminder</a:t>
            </a:r>
          </a:p>
          <a:p>
            <a:pPr lvl="1"/>
            <a:r>
              <a:rPr lang="en-US" sz="1200" dirty="0" smtClean="0"/>
              <a:t>Questions, PC vs. Mac, Fiji</a:t>
            </a:r>
          </a:p>
          <a:p>
            <a:r>
              <a:rPr lang="en-US" sz="1600" dirty="0" smtClean="0"/>
              <a:t>Starting with 3D visualization</a:t>
            </a:r>
          </a:p>
          <a:p>
            <a:pPr lvl="1"/>
            <a:r>
              <a:rPr lang="en-US" sz="1200" dirty="0" smtClean="0"/>
              <a:t>3D Imaging, volume and surface visualization, ImageJ and Web browser</a:t>
            </a:r>
          </a:p>
          <a:p>
            <a:r>
              <a:rPr lang="en-US" sz="1600" dirty="0" smtClean="0"/>
              <a:t>3D visualization in Biology</a:t>
            </a:r>
          </a:p>
          <a:p>
            <a:pPr lvl="1"/>
            <a:r>
              <a:rPr lang="en-US" sz="1200" dirty="0" smtClean="0"/>
              <a:t>Quantitative 3D imaging, 3D data in </a:t>
            </a:r>
            <a:r>
              <a:rPr lang="en-US" sz="1200" i="1" dirty="0" smtClean="0"/>
              <a:t>structural</a:t>
            </a:r>
            <a:r>
              <a:rPr lang="en-US" sz="1200" dirty="0" smtClean="0"/>
              <a:t> biology, UCSF </a:t>
            </a:r>
            <a:r>
              <a:rPr lang="en-US" sz="1200" dirty="0"/>
              <a:t>Chimera </a:t>
            </a:r>
            <a:endParaRPr lang="en-US" sz="1200" dirty="0" smtClean="0"/>
          </a:p>
          <a:p>
            <a:r>
              <a:rPr lang="en-US" sz="1600" dirty="0" smtClean="0"/>
              <a:t>Different surfaces and navigation schemes</a:t>
            </a:r>
          </a:p>
          <a:p>
            <a:pPr lvl="1"/>
            <a:r>
              <a:rPr lang="en-US" sz="1200" dirty="0" smtClean="0"/>
              <a:t>Common surface types and UCSF Chimera galleries</a:t>
            </a:r>
          </a:p>
          <a:p>
            <a:r>
              <a:rPr lang="en-US" sz="1600" dirty="0" smtClean="0"/>
              <a:t>Concluding remarks (dialogue)</a:t>
            </a:r>
          </a:p>
          <a:p>
            <a:r>
              <a:rPr lang="en-US" sz="1600" dirty="0" smtClean="0"/>
              <a:t>Appendices</a:t>
            </a:r>
          </a:p>
          <a:p>
            <a:pPr lvl="1"/>
            <a:r>
              <a:rPr lang="en-US" sz="1200" dirty="0" smtClean="0"/>
              <a:t>Web3D exercises, Textures, Hardware acceleration, Rendering, </a:t>
            </a:r>
            <a:r>
              <a:rPr lang="en-US" sz="1200" dirty="0"/>
              <a:t>Interactive 3D in PDF and </a:t>
            </a:r>
            <a:r>
              <a:rPr lang="en-US" sz="1200" dirty="0" smtClean="0"/>
              <a:t>PowerPoint, Tracking in the 3D XY</a:t>
            </a:r>
            <a:r>
              <a:rPr lang="en-US" sz="1200" b="1" dirty="0" smtClean="0">
                <a:solidFill>
                  <a:srgbClr val="FF0000"/>
                </a:solidFill>
              </a:rPr>
              <a:t>T</a:t>
            </a:r>
            <a:r>
              <a:rPr lang="en-US" sz="1200" dirty="0" smtClean="0"/>
              <a:t> coordinate, Morphing </a:t>
            </a:r>
            <a:r>
              <a:rPr lang="en-US" sz="1200" dirty="0"/>
              <a:t>and component analysis, </a:t>
            </a:r>
            <a:r>
              <a:rPr lang="en-US" sz="1200" dirty="0" err="1" smtClean="0"/>
              <a:t>Isosurface</a:t>
            </a:r>
            <a:r>
              <a:rPr lang="en-US" sz="1200" dirty="0" smtClean="0"/>
              <a:t> extraction algorithms, </a:t>
            </a:r>
            <a:r>
              <a:rPr lang="en-US" sz="1200" dirty="0"/>
              <a:t>3D </a:t>
            </a:r>
            <a:r>
              <a:rPr lang="en-US" sz="1200" dirty="0" smtClean="0"/>
              <a:t>ROI, Configuring a computer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9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6400800" cy="213360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Required </a:t>
            </a:r>
            <a:r>
              <a:rPr lang="en-US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surface</a:t>
            </a:r>
            <a:r>
              <a:rPr lang="en-US" sz="2000" dirty="0" smtClean="0">
                <a:sym typeface="Wingdings" panose="05000000000000000000" pitchFamily="2" charset="2"/>
              </a:rPr>
              <a:t> file format: .u3d</a:t>
            </a:r>
          </a:p>
          <a:p>
            <a:pPr marL="742950" lvl="2" indent="-342900"/>
            <a:r>
              <a:rPr lang="en-US" sz="1600" dirty="0" smtClean="0">
                <a:sym typeface="Wingdings" panose="05000000000000000000" pitchFamily="2" charset="2"/>
              </a:rPr>
              <a:t>Supported </a:t>
            </a:r>
            <a:r>
              <a:rPr lang="en-US" sz="1600" dirty="0">
                <a:sym typeface="Wingdings" panose="05000000000000000000" pitchFamily="2" charset="2"/>
              </a:rPr>
              <a:t>export format in ImageJ 3D </a:t>
            </a:r>
            <a:r>
              <a:rPr lang="en-US" sz="1600" dirty="0" smtClean="0">
                <a:sym typeface="Wingdings" panose="05000000000000000000" pitchFamily="2" charset="2"/>
              </a:rPr>
              <a:t>Viewer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Embedding .u3d in PDF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>
                <a:sym typeface="Wingdings" panose="05000000000000000000" pitchFamily="2" charset="2"/>
                <a:hlinkClick r:id="rId3"/>
              </a:rPr>
              <a:t>Media9 Package for </a:t>
            </a:r>
            <a:r>
              <a:rPr lang="en-US" sz="1600" dirty="0" err="1" smtClean="0">
                <a:sym typeface="Wingdings" panose="05000000000000000000" pitchFamily="2" charset="2"/>
                <a:hlinkClick r:id="rId3"/>
              </a:rPr>
              <a:t>LaTeX</a:t>
            </a:r>
            <a:r>
              <a:rPr lang="en-US" sz="1600" dirty="0" smtClean="0">
                <a:sym typeface="Wingdings" panose="05000000000000000000" pitchFamily="2" charset="2"/>
                <a:hlinkClick r:id="rId3"/>
              </a:rPr>
              <a:t> (free)</a:t>
            </a:r>
            <a:r>
              <a:rPr lang="en-US" sz="1600" dirty="0" smtClean="0">
                <a:sym typeface="Wingdings" panose="05000000000000000000" pitchFamily="2" charset="2"/>
                <a:hlinkClick r:id="rId4"/>
              </a:rPr>
              <a:t> 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err="1" smtClean="0">
                <a:sym typeface="Wingdings" panose="05000000000000000000" pitchFamily="2" charset="2"/>
                <a:hlinkClick r:id="rId4"/>
              </a:rPr>
              <a:t>PDFFill</a:t>
            </a:r>
            <a:r>
              <a:rPr lang="en-US" sz="1600" dirty="0" smtClean="0">
                <a:sym typeface="Wingdings" panose="05000000000000000000" pitchFamily="2" charset="2"/>
                <a:hlinkClick r:id="rId4"/>
              </a:rPr>
              <a:t> Editor 12</a:t>
            </a:r>
            <a:r>
              <a:rPr lang="en-US" sz="1600" dirty="0" smtClean="0">
                <a:sym typeface="Wingdings" panose="05000000000000000000" pitchFamily="2" charset="2"/>
              </a:rPr>
              <a:t> (with watermark free)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  <a:hlinkClick r:id="rId5"/>
              </a:rPr>
              <a:t>Importing 3D PDF in PowerPoint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742950" lvl="2" indent="-342900">
              <a:buFont typeface="Symbol" panose="05050102010706020507" pitchFamily="18" charset="2"/>
              <a:buChar char="-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742950" lvl="2" indent="-342900">
              <a:buFont typeface="Symbol" panose="05050102010706020507" pitchFamily="18" charset="2"/>
              <a:buChar char="-"/>
            </a:pPr>
            <a:endParaRPr lang="en-US" sz="1600" dirty="0">
              <a:sym typeface="Wingdings" panose="05000000000000000000" pitchFamily="2" charset="2"/>
            </a:endParaRPr>
          </a:p>
          <a:p>
            <a:pPr marL="742950" lvl="2" indent="-342900">
              <a:buFont typeface="Symbol" panose="05050102010706020507" pitchFamily="18" charset="2"/>
              <a:buChar char="-"/>
            </a:pPr>
            <a:endParaRPr lang="en-US" sz="1600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Interactive 3D in PDF and PowerPoint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54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610600" cy="419100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3D </a:t>
            </a:r>
            <a:r>
              <a:rPr lang="en-US" sz="2000" dirty="0" err="1" smtClean="0"/>
              <a:t>Kymograms</a:t>
            </a:r>
            <a:r>
              <a:rPr lang="en-US" sz="2000" dirty="0" smtClean="0"/>
              <a:t> in cell biology</a:t>
            </a:r>
          </a:p>
          <a:p>
            <a:pPr marL="685800" lvl="2" indent="-285750">
              <a:buFont typeface="Symbol" panose="05050102010706020507" pitchFamily="18" charset="2"/>
              <a:buChar char="-"/>
            </a:pPr>
            <a:r>
              <a:rPr lang="en-US" sz="1600" dirty="0" smtClean="0">
                <a:hlinkClick r:id="rId3"/>
              </a:rPr>
              <a:t>Bacterial shape</a:t>
            </a:r>
            <a:r>
              <a:rPr lang="en-US" sz="1600" dirty="0" smtClean="0"/>
              <a:t>, 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4"/>
              </a:rPr>
              <a:t>actin dynamics</a:t>
            </a:r>
            <a:r>
              <a:rPr lang="en-US" sz="1600" dirty="0" smtClean="0"/>
              <a:t> …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Classic analysis: 3D segmentation (</a:t>
            </a:r>
            <a:r>
              <a:rPr lang="en-US" sz="2000" dirty="0">
                <a:hlinkClick r:id="rId5"/>
              </a:rPr>
              <a:t>UCSF Chimera</a:t>
            </a:r>
            <a:r>
              <a:rPr lang="en-US" sz="2000" dirty="0"/>
              <a:t>, </a:t>
            </a:r>
            <a:r>
              <a:rPr lang="en-US" sz="2000" dirty="0">
                <a:hlinkClick r:id="rId6"/>
              </a:rPr>
              <a:t>ImageJ</a:t>
            </a:r>
            <a:r>
              <a:rPr lang="en-US" sz="2000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Signatures </a:t>
            </a:r>
            <a:r>
              <a:rPr lang="en-US" sz="2000" dirty="0" smtClean="0"/>
              <a:t>(of a small object)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Stationary object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Straight line (along the </a:t>
            </a:r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/>
              <a:t> axis)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Rotating object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Helix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 smtClean="0"/>
              <a:t>Moving object along a line with </a:t>
            </a:r>
            <a:r>
              <a:rPr lang="en-US" sz="1600" i="1" dirty="0" smtClean="0"/>
              <a:t>constant speed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Straight line (not parallel with the </a:t>
            </a:r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dirty="0"/>
              <a:t> </a:t>
            </a:r>
            <a:r>
              <a:rPr lang="en-US" sz="1600" dirty="0" smtClean="0"/>
              <a:t>axis)</a:t>
            </a:r>
          </a:p>
          <a:p>
            <a:pPr marL="742950" lvl="2" indent="-342900">
              <a:buFont typeface="Symbol" panose="05050102010706020507" pitchFamily="18" charset="2"/>
              <a:buChar char="-"/>
            </a:pPr>
            <a:r>
              <a:rPr lang="en-US" sz="1600" dirty="0"/>
              <a:t>Moving object along a line with </a:t>
            </a:r>
            <a:r>
              <a:rPr lang="en-US" sz="1600" i="1" dirty="0" err="1" smtClean="0"/>
              <a:t>nonuniform</a:t>
            </a:r>
            <a:r>
              <a:rPr lang="en-US" sz="1600" i="1" dirty="0" smtClean="0"/>
              <a:t> speed</a:t>
            </a:r>
            <a:r>
              <a:rPr lang="en-US" sz="1600" dirty="0" smtClean="0"/>
              <a:t>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Curve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B400B4"/>
                </a:solidFill>
              </a:rPr>
              <a:t>Exercise </a:t>
            </a:r>
            <a:r>
              <a:rPr lang="en-US" sz="2000" i="1" dirty="0" smtClean="0">
                <a:solidFill>
                  <a:srgbClr val="B400B4"/>
                </a:solidFill>
              </a:rPr>
              <a:t>37</a:t>
            </a:r>
            <a:r>
              <a:rPr lang="en-US" sz="2000" dirty="0" smtClean="0"/>
              <a:t>: </a:t>
            </a:r>
            <a:r>
              <a:rPr lang="en-US" sz="2000" dirty="0"/>
              <a:t>Generating time-lapse patterns and plotting tracks (with </a:t>
            </a:r>
            <a:r>
              <a:rPr lang="en-US" sz="2000" dirty="0">
                <a:hlinkClick r:id="rId7"/>
              </a:rPr>
              <a:t>Macro</a:t>
            </a:r>
            <a:r>
              <a:rPr lang="en-US" sz="2000" dirty="0" smtClean="0"/>
              <a:t>)</a:t>
            </a:r>
            <a:endParaRPr lang="en-US" sz="1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</a:t>
            </a:r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Tracking in the X-Y-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 coordinate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51498" y="5960691"/>
            <a:ext cx="7856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 smtClean="0"/>
              <a:t>Time-lapse pattern of mammalian cells (left); their corresponding tracks in 2D (middle); and the </a:t>
            </a:r>
            <a:r>
              <a:rPr lang="en-US" sz="1050" i="1" dirty="0" smtClean="0">
                <a:solidFill>
                  <a:srgbClr val="FF0000"/>
                </a:solidFill>
              </a:rPr>
              <a:t>distinguishable</a:t>
            </a:r>
            <a:r>
              <a:rPr lang="en-US" sz="1050" dirty="0" smtClean="0"/>
              <a:t> tracks in the 3D XY</a:t>
            </a:r>
            <a:r>
              <a:rPr lang="en-US" sz="1050" b="1" dirty="0" smtClean="0">
                <a:solidFill>
                  <a:srgbClr val="FF0000"/>
                </a:solidFill>
              </a:rPr>
              <a:t>T</a:t>
            </a:r>
            <a:r>
              <a:rPr lang="en-US" sz="1050" dirty="0" smtClean="0"/>
              <a:t> space (right). The image at the left has been obtained by performing Maximum Intensity Projection (over 8 </a:t>
            </a:r>
            <a:r>
              <a:rPr lang="en-US" sz="1050" i="1" dirty="0" smtClean="0"/>
              <a:t>z</a:t>
            </a:r>
            <a:r>
              <a:rPr lang="en-US" sz="1050" dirty="0" smtClean="0"/>
              <a:t> slices of a 4D stack); followed by a 3-class </a:t>
            </a:r>
            <a:r>
              <a:rPr lang="en-US" sz="1050" dirty="0" smtClean="0">
                <a:hlinkClick r:id="rId8"/>
              </a:rPr>
              <a:t>Weka segmentation</a:t>
            </a:r>
            <a:r>
              <a:rPr lang="en-US" sz="1050" dirty="0" smtClean="0"/>
              <a:t> (</a:t>
            </a:r>
            <a:r>
              <a:rPr lang="en-US" sz="1050" i="1" dirty="0" smtClean="0"/>
              <a:t>background</a:t>
            </a:r>
            <a:r>
              <a:rPr lang="en-US" sz="1050" dirty="0" smtClean="0"/>
              <a:t>, </a:t>
            </a:r>
            <a:r>
              <a:rPr lang="en-US" sz="1050" i="1" dirty="0" err="1" smtClean="0"/>
              <a:t>autofluorescence</a:t>
            </a:r>
            <a:r>
              <a:rPr lang="en-US" sz="1050" dirty="0" smtClean="0"/>
              <a:t>, </a:t>
            </a:r>
            <a:r>
              <a:rPr lang="en-US" sz="1050" i="1" dirty="0" smtClean="0"/>
              <a:t>signal</a:t>
            </a:r>
            <a:r>
              <a:rPr lang="en-US" sz="1050" dirty="0" smtClean="0"/>
              <a:t>).  Another Maximum Intensity Projection </a:t>
            </a:r>
            <a:r>
              <a:rPr lang="en-US" sz="1050" i="1" dirty="0" smtClean="0"/>
              <a:t>along time</a:t>
            </a:r>
            <a:r>
              <a:rPr lang="en-US" sz="1050" dirty="0" smtClean="0"/>
              <a:t> has generated the image in the middle. Sample preparation and imaging has been done by </a:t>
            </a:r>
            <a:r>
              <a:rPr lang="en-US" sz="1050" dirty="0" smtClean="0">
                <a:hlinkClick r:id="rId9"/>
              </a:rPr>
              <a:t>Holger Lorenz</a:t>
            </a:r>
            <a:r>
              <a:rPr lang="en-US" sz="1050" dirty="0" smtClean="0"/>
              <a:t> using a </a:t>
            </a:r>
            <a:r>
              <a:rPr lang="en-US" sz="1050" dirty="0" smtClean="0">
                <a:hlinkClick r:id="rId10"/>
              </a:rPr>
              <a:t>Zeiss LSM780</a:t>
            </a:r>
            <a:r>
              <a:rPr lang="en-US" sz="1050" dirty="0" smtClean="0"/>
              <a:t> confocal microscope.</a:t>
            </a:r>
            <a:endParaRPr lang="en-US" sz="105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64055" y="4562475"/>
            <a:ext cx="4429125" cy="1381125"/>
            <a:chOff x="2364055" y="4562475"/>
            <a:chExt cx="4429125" cy="1381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055" y="4562475"/>
              <a:ext cx="1381125" cy="13811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055" y="4562475"/>
              <a:ext cx="1381125" cy="1381125"/>
            </a:xfrm>
            <a:prstGeom prst="rect">
              <a:avLst/>
            </a:prstGeom>
          </p:spPr>
        </p:pic>
        <p:pic>
          <p:nvPicPr>
            <p:cNvPr id="1028" name="Picture 4" descr="D:\Ali\Courses\Data\EB3 and more 170915\processed\MAX_stack_1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034" y="4562475"/>
              <a:ext cx="1381125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17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6000"/>
                <a:ext cx="8458200" cy="4266600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Synthesizing </a:t>
                </a:r>
                <a:r>
                  <a:rPr lang="en-US" sz="2000" i="1" dirty="0" smtClean="0"/>
                  <a:t>transitional</a:t>
                </a:r>
                <a:r>
                  <a:rPr lang="en-US" sz="2000" dirty="0" smtClean="0"/>
                  <a:t> 4D data </a:t>
                </a:r>
                <a:r>
                  <a:rPr lang="en-US" sz="2000" dirty="0"/>
                  <a:t>(3D + Time</a:t>
                </a:r>
                <a:r>
                  <a:rPr lang="en-US" sz="2000" dirty="0" smtClean="0"/>
                  <a:t>) out of 3D data </a:t>
                </a:r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 smtClean="0"/>
                  <a:t>3D structures + Kinetics</a:t>
                </a:r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 smtClean="0">
                    <a:hlinkClick r:id="rId3"/>
                  </a:rPr>
                  <a:t>Map (volume data) morphing</a:t>
                </a:r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𝐼</m:t>
                    </m:r>
                    <m:r>
                      <a:rPr lang="en-US" sz="1600" i="1" dirty="0" smtClean="0">
                        <a:latin typeface="Cambria Math"/>
                      </a:rPr>
                      <m:t>(</m:t>
                    </m:r>
                    <m:r>
                      <a:rPr lang="en-US" sz="1600" i="1" dirty="0" err="1" smtClean="0">
                        <a:latin typeface="Cambria Math"/>
                      </a:rPr>
                      <m:t>𝑥</m:t>
                    </m:r>
                    <m:r>
                      <a:rPr lang="en-US" sz="1600" i="1" dirty="0" err="1" smtClean="0">
                        <a:latin typeface="Cambria Math"/>
                      </a:rPr>
                      <m:t>,</m:t>
                    </m:r>
                    <m:r>
                      <a:rPr lang="en-US" sz="1600" i="1" dirty="0" err="1" smtClean="0">
                        <a:latin typeface="Cambria Math"/>
                      </a:rPr>
                      <m:t>𝑦</m:t>
                    </m:r>
                    <m:r>
                      <a:rPr lang="en-US" sz="1600" i="1" dirty="0" err="1" smtClean="0">
                        <a:latin typeface="Cambria Math"/>
                      </a:rPr>
                      <m:t>,</m:t>
                    </m:r>
                    <m:r>
                      <a:rPr lang="en-US" sz="1600" i="1" dirty="0" err="1" smtClean="0">
                        <a:latin typeface="Cambria Math"/>
                      </a:rPr>
                      <m:t>𝑧</m:t>
                    </m:r>
                    <m:r>
                      <a:rPr lang="en-US" sz="1600" i="1" dirty="0" err="1" smtClean="0">
                        <a:latin typeface="Cambria Math"/>
                      </a:rPr>
                      <m:t>,</m:t>
                    </m:r>
                    <m:r>
                      <a:rPr lang="en-US" sz="1600" i="1" dirty="0" err="1" smtClean="0">
                        <a:latin typeface="Cambria Math"/>
                      </a:rPr>
                      <m:t>𝑡</m:t>
                    </m:r>
                    <m:r>
                      <a:rPr lang="en-US" sz="1600" i="1" dirty="0" smtClean="0">
                        <a:latin typeface="Cambria Math"/>
                      </a:rPr>
                      <m:t>) = </m:t>
                    </m:r>
                    <m:d>
                      <m:d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 dirty="0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1600" i="1" dirty="0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sz="160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 smtClean="0">
                        <a:latin typeface="Cambria Math"/>
                      </a:rPr>
                      <m:t>(</m:t>
                    </m:r>
                    <m:r>
                      <a:rPr lang="en-US" sz="1600" i="1" dirty="0" err="1" smtClean="0">
                        <a:latin typeface="Cambria Math"/>
                      </a:rPr>
                      <m:t>𝑥</m:t>
                    </m:r>
                    <m:r>
                      <a:rPr lang="en-US" sz="1600" i="1" dirty="0" err="1" smtClean="0">
                        <a:latin typeface="Cambria Math"/>
                      </a:rPr>
                      <m:t>,</m:t>
                    </m:r>
                    <m:r>
                      <a:rPr lang="en-US" sz="1600" i="1" dirty="0" err="1" smtClean="0">
                        <a:latin typeface="Cambria Math"/>
                      </a:rPr>
                      <m:t>𝑦</m:t>
                    </m:r>
                    <m:r>
                      <a:rPr lang="en-US" sz="1600" i="1" dirty="0" err="1" smtClean="0">
                        <a:latin typeface="Cambria Math"/>
                      </a:rPr>
                      <m:t>,</m:t>
                    </m:r>
                    <m:r>
                      <a:rPr lang="en-US" sz="1600" i="1" dirty="0" err="1" smtClean="0">
                        <a:latin typeface="Cambria Math"/>
                      </a:rPr>
                      <m:t>𝑧</m:t>
                    </m:r>
                    <m:r>
                      <a:rPr lang="en-US" sz="1600" i="1" dirty="0" smtClean="0">
                        <a:latin typeface="Cambria Math"/>
                      </a:rPr>
                      <m:t>) +</m:t>
                    </m:r>
                    <m:d>
                      <m:dPr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DE" sz="1600" b="0" i="1" dirty="0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16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1600" i="1" dirty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de-DE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sz="1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i="1" dirty="0">
                        <a:latin typeface="Cambria Math"/>
                      </a:rPr>
                      <m:t>(</m:t>
                    </m:r>
                    <m:r>
                      <a:rPr lang="en-US" sz="1600" i="1" dirty="0" err="1">
                        <a:latin typeface="Cambria Math"/>
                      </a:rPr>
                      <m:t>𝑥</m:t>
                    </m:r>
                    <m:r>
                      <a:rPr lang="en-US" sz="1600" i="1" dirty="0" err="1">
                        <a:latin typeface="Cambria Math"/>
                      </a:rPr>
                      <m:t>,</m:t>
                    </m:r>
                    <m:r>
                      <a:rPr lang="en-US" sz="1600" i="1" dirty="0" err="1">
                        <a:latin typeface="Cambria Math"/>
                      </a:rPr>
                      <m:t>𝑦</m:t>
                    </m:r>
                    <m:r>
                      <a:rPr lang="en-US" sz="1600" i="1" dirty="0" err="1">
                        <a:latin typeface="Cambria Math"/>
                      </a:rPr>
                      <m:t>,</m:t>
                    </m:r>
                    <m:r>
                      <a:rPr lang="en-US" sz="1600" i="1" dirty="0" err="1">
                        <a:latin typeface="Cambria Math"/>
                      </a:rPr>
                      <m:t>𝑧</m:t>
                    </m:r>
                    <m:r>
                      <a:rPr lang="en-US" sz="1600" i="1" dirty="0">
                        <a:latin typeface="Cambria Math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endParaRPr lang="en-US" sz="1600" dirty="0" smtClean="0"/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>
                    <a:hlinkClick r:id="rId4"/>
                  </a:rPr>
                  <a:t>Conformation </a:t>
                </a:r>
                <a:r>
                  <a:rPr lang="en-US" sz="1600" dirty="0" smtClean="0">
                    <a:hlinkClick r:id="rId4"/>
                  </a:rPr>
                  <a:t>morphing</a:t>
                </a:r>
                <a:r>
                  <a:rPr lang="en-US" sz="1600" dirty="0" smtClean="0"/>
                  <a:t> </a:t>
                </a:r>
                <a:r>
                  <a:rPr lang="en-US" sz="1600" i="1" dirty="0"/>
                  <a:t>with </a:t>
                </a:r>
                <a:r>
                  <a:rPr lang="en-US" sz="1600" i="1" dirty="0">
                    <a:hlinkClick r:id="rId5"/>
                  </a:rPr>
                  <a:t>physical constraints</a:t>
                </a:r>
                <a:endParaRPr lang="en-US" sz="1600" i="1" dirty="0"/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 smtClean="0">
                    <a:hlinkClick r:id="rId6"/>
                  </a:rPr>
                  <a:t>Smooth </a:t>
                </a:r>
                <a:r>
                  <a:rPr lang="en-US" sz="1600" dirty="0">
                    <a:hlinkClick r:id="rId6"/>
                  </a:rPr>
                  <a:t>3D </a:t>
                </a:r>
                <a:r>
                  <a:rPr lang="en-US" sz="1600" dirty="0" smtClean="0">
                    <a:hlinkClick r:id="rId6"/>
                  </a:rPr>
                  <a:t>rotations</a:t>
                </a:r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600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600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1600" i="1" dirty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de-DE" sz="16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 dirty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de-DE" sz="1600" i="1" dirty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de-DE" sz="1600" i="1" dirty="0">
                                      <a:latin typeface="Cambria Math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de-DE" sz="16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de-DE" sz="1600" i="1" dirty="0">
                                      <a:latin typeface="Cambria Math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lang="de-DE" sz="16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de-DE" sz="16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00" i="1" dirty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16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600" dirty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6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de-DE" sz="16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 dirty="0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de-DE" sz="1600" i="1" dirty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600" i="1" dirty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de-DE" sz="1600" i="1" dirty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l-GR" sz="1600" i="1" dirty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de-DE" sz="16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600" dirty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6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i="1" dirty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</m:den>
                    </m:f>
                    <m:d>
                      <m:dPr>
                        <m:ctrlPr>
                          <a:rPr lang="de-DE" sz="1600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600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de-DE" sz="1600" i="1" dirty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de-DE" sz="16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de-DE" sz="1600" i="1" dirty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de-DE" sz="1600" i="1" dirty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16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600" dirty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6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de-DE" sz="16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 dirty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de-DE" sz="1600" i="1" dirty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de-DE" sz="1600" i="1" dirty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l-GR" sz="1600" i="1" dirty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de-DE" sz="16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600" dirty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6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i="1" dirty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</m:den>
                    </m:f>
                    <m:d>
                      <m:dPr>
                        <m:ctrlPr>
                          <a:rPr lang="de-DE" sz="1600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600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sz="16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de-DE" sz="1600" i="1" dirty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de-DE" sz="16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sz="1600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sz="1600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Inverse problem</a:t>
                </a:r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 smtClean="0"/>
                  <a:t>Reducing a </a:t>
                </a:r>
                <a:r>
                  <a:rPr lang="en-US" sz="1600" i="1" dirty="0" smtClean="0"/>
                  <a:t>measured</a:t>
                </a:r>
                <a:r>
                  <a:rPr lang="en-US" sz="1600" dirty="0" smtClean="0"/>
                  <a:t> 4D </a:t>
                </a:r>
                <a:r>
                  <a:rPr lang="en-US" sz="1600" dirty="0" err="1" smtClean="0"/>
                  <a:t>hyperstack</a:t>
                </a:r>
                <a:r>
                  <a:rPr lang="en-US" sz="1600" dirty="0" smtClean="0"/>
                  <a:t> to </a:t>
                </a:r>
                <a:r>
                  <a:rPr lang="en-US" sz="1600" i="1" dirty="0" smtClean="0"/>
                  <a:t>basic 3D data</a:t>
                </a:r>
                <a:r>
                  <a:rPr lang="en-US" sz="1600" dirty="0" smtClean="0"/>
                  <a:t> + </a:t>
                </a:r>
                <a:r>
                  <a:rPr lang="en-US" sz="1600" i="1" dirty="0" smtClean="0"/>
                  <a:t>associated trajectory</a:t>
                </a:r>
                <a:r>
                  <a:rPr lang="en-US" sz="1600" dirty="0" smtClean="0"/>
                  <a:t> (kinetics)</a:t>
                </a:r>
              </a:p>
              <a:p>
                <a:pPr marL="1200150" lvl="3" indent="-342900">
                  <a:buFont typeface="Symbol" panose="05050102010706020507" pitchFamily="18" charset="2"/>
                  <a:buChar char="-"/>
                </a:pPr>
                <a:r>
                  <a:rPr lang="en-US" sz="1200" dirty="0" smtClean="0"/>
                  <a:t>Related biological example: Multi-color imaging of </a:t>
                </a:r>
                <a:r>
                  <a:rPr lang="en-US" sz="1200" dirty="0" smtClean="0">
                    <a:hlinkClick r:id="rId7"/>
                  </a:rPr>
                  <a:t>cell-cycle in Fly-FUCCI</a:t>
                </a:r>
                <a:endParaRPr lang="en-US" sz="1200" dirty="0" smtClean="0"/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 smtClean="0"/>
                  <a:t>Linear case: Estimating </a:t>
                </a:r>
                <a:r>
                  <a:rPr lang="en-US" sz="1600" i="1" dirty="0" smtClean="0"/>
                  <a:t>basic objects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sz="1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with component </a:t>
                </a:r>
                <a:r>
                  <a:rPr lang="en-US" sz="1600" dirty="0"/>
                  <a:t>analysis (</a:t>
                </a:r>
                <a:r>
                  <a:rPr lang="en-US" sz="1600" dirty="0" smtClean="0">
                    <a:hlinkClick r:id="rId8"/>
                  </a:rPr>
                  <a:t>PCA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or </a:t>
                </a:r>
                <a:r>
                  <a:rPr lang="en-US" sz="1600" dirty="0" smtClean="0">
                    <a:hlinkClick r:id="rId9"/>
                  </a:rPr>
                  <a:t>ICA</a:t>
                </a:r>
                <a:r>
                  <a:rPr lang="en-US" sz="1600" dirty="0" smtClean="0"/>
                  <a:t>)</a:t>
                </a:r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 smtClean="0"/>
                  <a:t>General (nonlinear) case: </a:t>
                </a:r>
                <a:r>
                  <a:rPr lang="en-US" sz="1600" dirty="0" smtClean="0">
                    <a:hlinkClick r:id="rId10"/>
                  </a:rPr>
                  <a:t>Manifold learning</a:t>
                </a:r>
                <a:r>
                  <a:rPr lang="en-US" sz="1600" dirty="0" smtClean="0"/>
                  <a:t> (concise </a:t>
                </a:r>
                <a:r>
                  <a:rPr lang="en-US" sz="1600" dirty="0" smtClean="0">
                    <a:hlinkClick r:id="rId11"/>
                  </a:rPr>
                  <a:t>comparison</a:t>
                </a:r>
                <a:r>
                  <a:rPr lang="en-US" sz="1600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6000"/>
                <a:ext cx="8458200" cy="4266600"/>
              </a:xfrm>
              <a:blipFill rotWithShape="1">
                <a:blip r:embed="rId12"/>
                <a:stretch>
                  <a:fillRect l="-576" t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</a:t>
            </a:r>
            <a:r>
              <a:rPr lang="en-US" sz="2800" b="1" dirty="0">
                <a:solidFill>
                  <a:srgbClr val="FF0000"/>
                </a:solidFill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i="1" dirty="0" smtClean="0"/>
              <a:t>Morphing</a:t>
            </a:r>
            <a:r>
              <a:rPr lang="en-US" sz="2800" dirty="0" smtClean="0"/>
              <a:t> and </a:t>
            </a:r>
            <a:r>
              <a:rPr lang="en-US" sz="2800" i="1" dirty="0" smtClean="0"/>
              <a:t>Component Analysis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229995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4D</a:t>
            </a:r>
            <a:r>
              <a:rPr lang="en-US" sz="1400" dirty="0" smtClean="0">
                <a:solidFill>
                  <a:srgbClr val="FF0000"/>
                </a:solidFill>
              </a:rPr>
              <a:t> Data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5592" y="229995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3D</a:t>
            </a:r>
            <a:r>
              <a:rPr lang="en-US" sz="1400" dirty="0" smtClean="0">
                <a:solidFill>
                  <a:srgbClr val="FF0000"/>
                </a:solidFill>
              </a:rPr>
              <a:t> Data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29995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3D</a:t>
            </a:r>
            <a:r>
              <a:rPr lang="en-US" sz="1400" dirty="0" smtClean="0">
                <a:solidFill>
                  <a:srgbClr val="FF0000"/>
                </a:solidFill>
              </a:rPr>
              <a:t> Data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5865" y="2299956"/>
            <a:ext cx="104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Kinetics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299954"/>
            <a:ext cx="104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Kinetics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467600" y="2819400"/>
            <a:ext cx="88908" cy="76200"/>
          </a:xfrm>
          <a:prstGeom prst="ellipse">
            <a:avLst/>
          </a:prstGeom>
          <a:solidFill>
            <a:srgbClr val="14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00332" y="2821547"/>
            <a:ext cx="88908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8871732">
            <a:off x="6849534" y="2753814"/>
            <a:ext cx="808566" cy="838200"/>
          </a:xfrm>
          <a:prstGeom prst="arc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71826" y="2819400"/>
            <a:ext cx="88908" cy="76200"/>
          </a:xfrm>
          <a:prstGeom prst="ellipse">
            <a:avLst/>
          </a:prstGeom>
          <a:solidFill>
            <a:srgbClr val="B4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70234" y="2714822"/>
                <a:ext cx="3465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dirty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234" y="2714822"/>
                <a:ext cx="346569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7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2327 -0.01482 C -0.02136 -0.01366 -0.02743 -0.01713 -0.0316 -0.01482 C -0.04549 -0.0125 -0.04757 -0.0081 -0.05382 -0.00625 L -0.06216 3.7037E-7 " pathEditMode="relative" rAng="0" ptsTypes="FffFF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4" grpId="0" animBg="1"/>
      <p:bldP spid="10" grpId="0" animBg="1"/>
      <p:bldP spid="9" grpId="0" animBg="1"/>
      <p:bldP spid="12" grpId="0" animBg="1"/>
      <p:bldP spid="12" grpId="1" animBg="1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35814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Qualitative idea of an “</a:t>
                </a:r>
                <a:r>
                  <a:rPr lang="en-US" sz="2000" i="1" dirty="0" err="1" smtClean="0"/>
                  <a:t>isosurface</a:t>
                </a:r>
                <a:r>
                  <a:rPr lang="en-US" sz="2000" dirty="0" smtClean="0"/>
                  <a:t>”</a:t>
                </a:r>
              </a:p>
              <a:p>
                <a:pPr lvl="1"/>
                <a:r>
                  <a:rPr lang="en-US" sz="1600" dirty="0" smtClean="0"/>
                  <a:t>Volume </a:t>
                </a:r>
                <a:r>
                  <a:rPr lang="en-US" sz="1600" dirty="0"/>
                  <a:t>data: Defined on a discrete </a:t>
                </a:r>
                <a:r>
                  <a:rPr lang="en-US" sz="1600" b="1" i="1" dirty="0">
                    <a:solidFill>
                      <a:srgbClr val="FF0000"/>
                    </a:solidFill>
                  </a:rPr>
                  <a:t>cubic grid</a:t>
                </a:r>
              </a:p>
              <a:p>
                <a:pPr lvl="1"/>
                <a:r>
                  <a:rPr lang="en-US" sz="1600" dirty="0" smtClean="0"/>
                  <a:t>Surface data: Collection of </a:t>
                </a:r>
                <a:r>
                  <a:rPr lang="en-US" sz="1600" b="1" i="1" dirty="0" smtClean="0">
                    <a:solidFill>
                      <a:srgbClr val="FF0000"/>
                    </a:solidFill>
                  </a:rPr>
                  <a:t>triangles</a:t>
                </a:r>
                <a:r>
                  <a:rPr lang="en-US" sz="1600" dirty="0" smtClean="0"/>
                  <a:t> (mesh)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Mapping from the cubic grid to (locally-continuous) triangular patches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Clarification</a:t>
                </a:r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 smtClean="0">
                    <a:hlinkClick r:id="rId2"/>
                  </a:rPr>
                  <a:t>Mathematical definition</a:t>
                </a:r>
                <a:r>
                  <a:rPr lang="en-US" sz="1600" dirty="0" smtClean="0"/>
                  <a:t> and implementations in </a:t>
                </a:r>
                <a:r>
                  <a:rPr lang="en-US" sz="1600" dirty="0" err="1" smtClean="0">
                    <a:hlinkClick r:id="rId3"/>
                  </a:rPr>
                  <a:t>Matlab</a:t>
                </a:r>
                <a:r>
                  <a:rPr lang="en-US" sz="1600" dirty="0" smtClean="0"/>
                  <a:t>, </a:t>
                </a:r>
                <a:r>
                  <a:rPr lang="en-US" sz="1600" dirty="0" smtClean="0">
                    <a:hlinkClick r:id="rId4"/>
                  </a:rPr>
                  <a:t>Mathematica</a:t>
                </a:r>
                <a:r>
                  <a:rPr lang="en-US" sz="1600" dirty="0" smtClean="0"/>
                  <a:t>, or </a:t>
                </a:r>
                <a:r>
                  <a:rPr lang="en-US" sz="1600" dirty="0" smtClean="0">
                    <a:hlinkClick r:id="rId5"/>
                  </a:rPr>
                  <a:t>Python</a:t>
                </a:r>
                <a:r>
                  <a:rPr lang="en-US" sz="1600" dirty="0" smtClean="0"/>
                  <a:t> (</a:t>
                </a:r>
                <a:r>
                  <a:rPr lang="en-US" sz="1600" dirty="0" err="1" smtClean="0"/>
                  <a:t>Mayavi</a:t>
                </a:r>
                <a:r>
                  <a:rPr lang="en-US" sz="1600" dirty="0" smtClean="0"/>
                  <a:t>)</a:t>
                </a:r>
              </a:p>
              <a:p>
                <a:pPr marL="1200150" lvl="3" indent="-342900">
                  <a:buFont typeface="Wingdings" panose="05000000000000000000" pitchFamily="2" charset="2"/>
                  <a:buChar char="§"/>
                </a:pPr>
                <a:r>
                  <a:rPr lang="en-US" sz="1200" dirty="0" err="1"/>
                  <a:t>Isosurface</a:t>
                </a:r>
                <a:r>
                  <a:rPr lang="en-US" sz="1200" dirty="0"/>
                  <a:t> (I</a:t>
                </a:r>
                <a:r>
                  <a:rPr lang="en-US" sz="1200" baseline="-25000" dirty="0"/>
                  <a:t>0</a:t>
                </a:r>
                <a:r>
                  <a:rPr lang="en-US" sz="1200" dirty="0"/>
                  <a:t>) = {Points for which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~ </m:t>
                    </m:r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  <m:r>
                      <a:rPr lang="en-US" sz="12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1200" dirty="0"/>
                  <a:t>}</a:t>
                </a:r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 smtClean="0"/>
                  <a:t>ImageJ 3D Viewer and UCSF Chimera implementations</a:t>
                </a:r>
              </a:p>
              <a:p>
                <a:pPr marL="1200150" lvl="3" indent="-342900">
                  <a:buFont typeface="Wingdings" panose="05000000000000000000" pitchFamily="2" charset="2"/>
                  <a:buChar char="§"/>
                </a:pPr>
                <a:r>
                  <a:rPr lang="en-US" sz="1200" dirty="0" smtClean="0"/>
                  <a:t>“</a:t>
                </a:r>
                <a:r>
                  <a:rPr lang="en-US" sz="1200" dirty="0" err="1" smtClean="0"/>
                  <a:t>Isosurface</a:t>
                </a:r>
                <a:r>
                  <a:rPr lang="en-US" sz="1200" dirty="0" smtClean="0"/>
                  <a:t>” (I</a:t>
                </a:r>
                <a:r>
                  <a:rPr lang="en-US" sz="1200" baseline="-25000" dirty="0" smtClean="0"/>
                  <a:t>0</a:t>
                </a:r>
                <a:r>
                  <a:rPr lang="en-US" sz="1200" dirty="0" smtClean="0"/>
                  <a:t>) = {Points for which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&gt;= </m:t>
                    </m:r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  <m:r>
                      <a:rPr lang="en-US" sz="12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1200" dirty="0" smtClean="0"/>
                  <a:t>}</a:t>
                </a:r>
              </a:p>
              <a:p>
                <a:pPr marL="742950" lvl="2" indent="-342900">
                  <a:buFont typeface="Symbol" panose="05050102010706020507" pitchFamily="18" charset="2"/>
                  <a:buChar char="-"/>
                </a:pPr>
                <a:r>
                  <a:rPr lang="en-US" sz="1600" dirty="0" smtClean="0"/>
                  <a:t>In 2D, these two cases are sometimes clearly differentiated</a:t>
                </a:r>
              </a:p>
              <a:p>
                <a:pPr marL="1200150" lvl="3" indent="-342900">
                  <a:buFont typeface="Symbol" panose="05050102010706020507" pitchFamily="18" charset="2"/>
                  <a:buChar char="-"/>
                </a:pPr>
                <a:r>
                  <a:rPr lang="en-US" sz="1200" dirty="0" err="1">
                    <a:hlinkClick r:id="rId6"/>
                  </a:rPr>
                  <a:t>Isoband</a:t>
                </a:r>
                <a:r>
                  <a:rPr lang="en-US" sz="1200" dirty="0">
                    <a:hlinkClick r:id="rId6"/>
                  </a:rPr>
                  <a:t> </a:t>
                </a:r>
                <a:r>
                  <a:rPr lang="en-US" sz="1200" dirty="0" smtClean="0"/>
                  <a:t>vs. </a:t>
                </a:r>
                <a:r>
                  <a:rPr lang="en-US" sz="1200" dirty="0" err="1" smtClean="0">
                    <a:hlinkClick r:id="rId7"/>
                  </a:rPr>
                  <a:t>Isoline</a:t>
                </a:r>
                <a:endParaRPr lang="en-US" sz="1200" dirty="0" smtClean="0"/>
              </a:p>
              <a:p>
                <a:pPr marL="1200150" lvl="3" indent="-342900">
                  <a:buFont typeface="Symbol" panose="05050102010706020507" pitchFamily="18" charset="2"/>
                  <a:buChar char="-"/>
                </a:pPr>
                <a:r>
                  <a:rPr lang="en-US" sz="1200" dirty="0" smtClean="0"/>
                  <a:t>2D </a:t>
                </a:r>
                <a:r>
                  <a:rPr lang="en-US" sz="1200" i="1" dirty="0" smtClean="0">
                    <a:hlinkClick r:id="rId8"/>
                  </a:rPr>
                  <a:t>Marching </a:t>
                </a:r>
                <a:r>
                  <a:rPr lang="en-US" sz="1200" i="1" dirty="0">
                    <a:hlinkClick r:id="rId8"/>
                  </a:rPr>
                  <a:t>S</a:t>
                </a:r>
                <a:r>
                  <a:rPr lang="en-US" sz="1200" i="1" dirty="0" smtClean="0">
                    <a:hlinkClick r:id="rId8"/>
                  </a:rPr>
                  <a:t>quare</a:t>
                </a:r>
                <a:r>
                  <a:rPr lang="en-US" sz="1200" dirty="0" smtClean="0"/>
                  <a:t> (similar to 3D </a:t>
                </a:r>
                <a:r>
                  <a:rPr lang="en-US" sz="1200" i="1" dirty="0" smtClean="0">
                    <a:hlinkClick r:id="rId9"/>
                  </a:rPr>
                  <a:t>Marching Cube</a:t>
                </a:r>
                <a:r>
                  <a:rPr lang="en-US" sz="1200" dirty="0" smtClean="0"/>
                  <a:t>) algorithm </a:t>
                </a: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3581400"/>
              </a:xfrm>
              <a:blipFill rotWithShape="1">
                <a:blip r:embed="rId10"/>
                <a:stretch>
                  <a:fillRect l="-576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</a:t>
            </a:r>
            <a:r>
              <a:rPr lang="en-US" sz="2800" b="1" dirty="0">
                <a:solidFill>
                  <a:srgbClr val="FF0000"/>
                </a:solidFill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“</a:t>
            </a:r>
            <a:r>
              <a:rPr lang="en-US" sz="2800" i="1" dirty="0" err="1" smtClean="0"/>
              <a:t>Isosurface</a:t>
            </a:r>
            <a:r>
              <a:rPr lang="en-US" sz="2800" dirty="0" smtClean="0"/>
              <a:t>” and two meanings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029200"/>
            <a:ext cx="2971800" cy="140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" y="6366302"/>
            <a:ext cx="7315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i="1" dirty="0" smtClean="0"/>
              <a:t>Visualization of Yeast cells with two definitions of “</a:t>
            </a:r>
            <a:r>
              <a:rPr lang="en-US" sz="1050" i="1" dirty="0" err="1" smtClean="0"/>
              <a:t>iso</a:t>
            </a:r>
            <a:r>
              <a:rPr lang="en-US" sz="1050" i="1" dirty="0" smtClean="0"/>
              <a:t>-surfaces”: 3D contour (left) and thresholding as done by ImageJ 3D Viewer and UCSF Chimera (right). Sample preparation and imaging </a:t>
            </a:r>
            <a:r>
              <a:rPr lang="en-US" sz="1050" i="1" dirty="0"/>
              <a:t>by </a:t>
            </a:r>
            <a:r>
              <a:rPr lang="en-US" sz="1050" i="1" dirty="0">
                <a:hlinkClick r:id="rId12"/>
              </a:rPr>
              <a:t>Christian </a:t>
            </a:r>
            <a:r>
              <a:rPr lang="en-US" sz="1050" i="1" dirty="0" err="1" smtClean="0">
                <a:hlinkClick r:id="rId12"/>
              </a:rPr>
              <a:t>Hörth</a:t>
            </a:r>
            <a:r>
              <a:rPr lang="en-US" sz="1050" i="1" dirty="0" smtClean="0"/>
              <a:t> using a </a:t>
            </a:r>
            <a:r>
              <a:rPr lang="en-US" sz="1050" i="1" dirty="0" smtClean="0">
                <a:hlinkClick r:id="rId13"/>
              </a:rPr>
              <a:t>Leica TCS SP5</a:t>
            </a:r>
            <a:r>
              <a:rPr lang="en-US" sz="1050" i="1" dirty="0" smtClean="0"/>
              <a:t> confocal microscope.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0051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191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Direct </a:t>
            </a:r>
            <a:r>
              <a:rPr lang="en-US" sz="2000" dirty="0" smtClean="0">
                <a:hlinkClick r:id="rId2"/>
              </a:rPr>
              <a:t>physical 3D input</a:t>
            </a:r>
            <a:r>
              <a:rPr lang="en-US" sz="2000" dirty="0" smtClean="0"/>
              <a:t> (Chimera)</a:t>
            </a:r>
          </a:p>
          <a:p>
            <a:r>
              <a:rPr lang="en-US" sz="2000" dirty="0" smtClean="0"/>
              <a:t>Rendered 3D Input</a:t>
            </a:r>
          </a:p>
          <a:p>
            <a:pPr lvl="1"/>
            <a:r>
              <a:rPr lang="en-US" sz="1800" dirty="0" smtClean="0"/>
              <a:t>Volume erasing/sectioning/segmenting + surface clipping/capping (Chimera)</a:t>
            </a:r>
          </a:p>
          <a:p>
            <a:pPr lvl="1"/>
            <a:r>
              <a:rPr lang="en-US" sz="1800" dirty="0" smtClean="0"/>
              <a:t>Selection Tools (ImageJ)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</a:t>
            </a:r>
            <a:r>
              <a:rPr lang="en-US" sz="2800" b="1" dirty="0">
                <a:solidFill>
                  <a:srgbClr val="FF0000"/>
                </a:solidFill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3D ROIs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82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Optimizing memory (RAM), processor power, graphics card …</a:t>
            </a:r>
          </a:p>
          <a:p>
            <a:r>
              <a:rPr lang="en-US" sz="2000" i="1" dirty="0" smtClean="0">
                <a:solidFill>
                  <a:srgbClr val="B400B4"/>
                </a:solidFill>
              </a:rPr>
              <a:t>Exercise 39</a:t>
            </a:r>
            <a:r>
              <a:rPr lang="en-US" sz="2000" dirty="0" smtClean="0"/>
              <a:t>: Configure a </a:t>
            </a:r>
            <a:r>
              <a:rPr lang="en-US" sz="2000" dirty="0" smtClean="0">
                <a:hlinkClick r:id="rId2"/>
              </a:rPr>
              <a:t>workstation</a:t>
            </a:r>
            <a:r>
              <a:rPr lang="en-US" sz="2000" dirty="0" smtClean="0"/>
              <a:t> with a given budget</a:t>
            </a:r>
          </a:p>
          <a:p>
            <a:pPr lvl="1"/>
            <a:r>
              <a:rPr lang="en-US" sz="1600" dirty="0" smtClean="0"/>
              <a:t>For handling very large datasets (memory …)</a:t>
            </a:r>
          </a:p>
          <a:p>
            <a:pPr lvl="1"/>
            <a:r>
              <a:rPr lang="en-US" sz="1600" dirty="0" smtClean="0"/>
              <a:t>For fast computation (processor …)</a:t>
            </a:r>
          </a:p>
          <a:p>
            <a:pPr lvl="1"/>
            <a:r>
              <a:rPr lang="en-US" sz="1600" dirty="0" smtClean="0"/>
              <a:t>For fast visualization (graphics card  …)</a:t>
            </a:r>
          </a:p>
          <a:p>
            <a:pPr lvl="1"/>
            <a:r>
              <a:rPr lang="en-US" sz="1600" dirty="0" smtClean="0"/>
              <a:t>For all three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10:</a:t>
            </a:r>
            <a:r>
              <a:rPr lang="en-US" sz="2800" dirty="0" smtClean="0"/>
              <a:t> Configuring your next computer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791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Note:</a:t>
            </a:r>
            <a:r>
              <a:rPr lang="en-US" sz="1200" i="1" dirty="0" smtClean="0"/>
              <a:t> Links to commercial products are for mere educational purposes. No manufacturer, vendor, or product is endorsed or in any other way promoted.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255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Quick Reminder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Questions, PC vs. Mac, Fiji</a:t>
            </a:r>
          </a:p>
          <a:p>
            <a:r>
              <a:rPr lang="en-US" sz="1600" dirty="0" smtClean="0">
                <a:solidFill>
                  <a:schemeClr val="accent1">
                    <a:alpha val="20000"/>
                  </a:schemeClr>
                </a:solidFill>
              </a:rPr>
              <a:t>Starting with 3D visualization</a:t>
            </a:r>
          </a:p>
          <a:p>
            <a:pPr lvl="1"/>
            <a:r>
              <a:rPr lang="en-US" sz="1200" dirty="0" smtClean="0">
                <a:solidFill>
                  <a:schemeClr val="accent1">
                    <a:alpha val="20000"/>
                  </a:schemeClr>
                </a:solidFill>
              </a:rPr>
              <a:t>3D Imaging, volume and surface visualization, ImageJ and Web browser</a:t>
            </a:r>
          </a:p>
          <a:p>
            <a:r>
              <a:rPr lang="en-US" sz="1600" dirty="0" smtClean="0">
                <a:solidFill>
                  <a:schemeClr val="accent1">
                    <a:alpha val="20000"/>
                  </a:schemeClr>
                </a:solidFill>
              </a:rPr>
              <a:t>3D visualization in Biology</a:t>
            </a:r>
          </a:p>
          <a:p>
            <a:pPr lvl="1"/>
            <a:r>
              <a:rPr lang="en-US" sz="1200" dirty="0" smtClean="0">
                <a:solidFill>
                  <a:schemeClr val="accent1">
                    <a:alpha val="20000"/>
                  </a:schemeClr>
                </a:solidFill>
              </a:rPr>
              <a:t>Quantitative 3D imaging, 3D data in </a:t>
            </a:r>
            <a:r>
              <a:rPr lang="en-US" sz="1200" i="1" dirty="0" smtClean="0">
                <a:solidFill>
                  <a:schemeClr val="accent1">
                    <a:alpha val="20000"/>
                  </a:schemeClr>
                </a:solidFill>
              </a:rPr>
              <a:t>structural</a:t>
            </a:r>
            <a:r>
              <a:rPr lang="en-US" sz="1200" dirty="0" smtClean="0">
                <a:solidFill>
                  <a:schemeClr val="accent1">
                    <a:alpha val="20000"/>
                  </a:schemeClr>
                </a:solidFill>
              </a:rPr>
              <a:t> biology, UCSF </a:t>
            </a:r>
            <a:r>
              <a:rPr lang="en-US" sz="1200" dirty="0">
                <a:solidFill>
                  <a:schemeClr val="accent1">
                    <a:alpha val="20000"/>
                  </a:schemeClr>
                </a:solidFill>
              </a:rPr>
              <a:t>Chimera </a:t>
            </a:r>
            <a:endParaRPr lang="en-US" sz="1200" dirty="0" smtClean="0">
              <a:solidFill>
                <a:schemeClr val="accent1">
                  <a:alpha val="2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alpha val="20000"/>
                  </a:schemeClr>
                </a:solidFill>
              </a:rPr>
              <a:t>Different surfaces and navigation schemes</a:t>
            </a:r>
          </a:p>
          <a:p>
            <a:pPr lvl="1"/>
            <a:r>
              <a:rPr lang="en-US" sz="1200" dirty="0" smtClean="0">
                <a:solidFill>
                  <a:schemeClr val="accent1">
                    <a:alpha val="20000"/>
                  </a:schemeClr>
                </a:solidFill>
              </a:rPr>
              <a:t>Common surface types and UCSF Chimera galleries</a:t>
            </a:r>
          </a:p>
          <a:p>
            <a:r>
              <a:rPr lang="en-US" sz="1600" dirty="0" smtClean="0">
                <a:solidFill>
                  <a:schemeClr val="accent1">
                    <a:alpha val="20000"/>
                  </a:schemeClr>
                </a:solidFill>
              </a:rPr>
              <a:t>Concluding remarks (dialogue)</a:t>
            </a:r>
          </a:p>
          <a:p>
            <a:r>
              <a:rPr lang="en-US" sz="1600" dirty="0" smtClean="0">
                <a:solidFill>
                  <a:schemeClr val="accent1">
                    <a:alpha val="20000"/>
                  </a:schemeClr>
                </a:solidFill>
              </a:rPr>
              <a:t>Appendices</a:t>
            </a:r>
          </a:p>
          <a:p>
            <a:pPr lvl="1"/>
            <a:r>
              <a:rPr lang="en-US" sz="1200" dirty="0" smtClean="0">
                <a:solidFill>
                  <a:schemeClr val="accent1">
                    <a:alpha val="20000"/>
                  </a:schemeClr>
                </a:solidFill>
              </a:rPr>
              <a:t>Web3D exercises, Textures, Hardware acceleration, Rendering, </a:t>
            </a:r>
            <a:r>
              <a:rPr lang="en-US" sz="1200" dirty="0">
                <a:solidFill>
                  <a:schemeClr val="accent1">
                    <a:alpha val="20000"/>
                  </a:schemeClr>
                </a:solidFill>
              </a:rPr>
              <a:t>Interactive 3D in PDF and </a:t>
            </a:r>
            <a:r>
              <a:rPr lang="en-US" sz="1200" dirty="0" smtClean="0">
                <a:solidFill>
                  <a:schemeClr val="accent1">
                    <a:alpha val="20000"/>
                  </a:schemeClr>
                </a:solidFill>
              </a:rPr>
              <a:t>PowerPoint, Tracking in the 3D XY</a:t>
            </a:r>
            <a:r>
              <a:rPr lang="en-US" sz="1200" b="1" dirty="0" smtClean="0">
                <a:solidFill>
                  <a:schemeClr val="accent1">
                    <a:alpha val="20000"/>
                  </a:schemeClr>
                </a:solidFill>
              </a:rPr>
              <a:t>T</a:t>
            </a:r>
            <a:r>
              <a:rPr lang="en-US" sz="1200" dirty="0" smtClean="0">
                <a:solidFill>
                  <a:schemeClr val="accent1">
                    <a:alpha val="20000"/>
                  </a:schemeClr>
                </a:solidFill>
              </a:rPr>
              <a:t> coordinate, Morphing </a:t>
            </a:r>
            <a:r>
              <a:rPr lang="en-US" sz="1200" dirty="0">
                <a:solidFill>
                  <a:schemeClr val="accent1">
                    <a:alpha val="20000"/>
                  </a:schemeClr>
                </a:solidFill>
              </a:rPr>
              <a:t>and component analysis, </a:t>
            </a:r>
            <a:r>
              <a:rPr lang="en-US" sz="1200" dirty="0" err="1" smtClean="0">
                <a:solidFill>
                  <a:schemeClr val="accent1">
                    <a:alpha val="20000"/>
                  </a:schemeClr>
                </a:solidFill>
              </a:rPr>
              <a:t>Isosurface</a:t>
            </a:r>
            <a:r>
              <a:rPr lang="en-US" sz="1200" dirty="0" smtClean="0">
                <a:solidFill>
                  <a:schemeClr val="accent1">
                    <a:alpha val="20000"/>
                  </a:schemeClr>
                </a:solidFill>
              </a:rPr>
              <a:t> extraction algorithms, </a:t>
            </a:r>
            <a:r>
              <a:rPr lang="en-US" sz="1200" dirty="0">
                <a:solidFill>
                  <a:schemeClr val="accent1">
                    <a:alpha val="20000"/>
                  </a:schemeClr>
                </a:solidFill>
              </a:rPr>
              <a:t>3D </a:t>
            </a:r>
            <a:r>
              <a:rPr lang="en-US" sz="1200" dirty="0" smtClean="0">
                <a:solidFill>
                  <a:schemeClr val="accent1">
                    <a:alpha val="20000"/>
                  </a:schemeClr>
                </a:solidFill>
              </a:rPr>
              <a:t>ROI, Configuring a computer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9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47238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To avoid distraction, please use </a:t>
            </a:r>
            <a:r>
              <a:rPr lang="en-US" sz="2000" dirty="0">
                <a:hlinkClick r:id="rId2" action="ppaction://hlinksldjump" tooltip="Thank you for not clicking!"/>
              </a:rPr>
              <a:t>hyperlinks</a:t>
            </a:r>
            <a:r>
              <a:rPr lang="en-US" sz="2000" dirty="0"/>
              <a:t> only if necessary.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There is no wrong </a:t>
            </a:r>
            <a:r>
              <a:rPr lang="en-US" sz="2000" dirty="0" smtClean="0"/>
              <a:t>question. </a:t>
            </a:r>
            <a:r>
              <a:rPr lang="en-US" sz="2000" dirty="0"/>
              <a:t>Please ask </a:t>
            </a:r>
            <a:r>
              <a:rPr lang="en-US" sz="2000" dirty="0" smtClean="0"/>
              <a:t>questions; one doesn’t lose face.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PC (Windows) vs. Macintosh (Apple) computer</a:t>
            </a:r>
          </a:p>
          <a:p>
            <a:pPr marL="742950" lvl="2" indent="-342900"/>
            <a:r>
              <a:rPr lang="en-US" sz="1600" i="1" dirty="0">
                <a:solidFill>
                  <a:srgbClr val="B400B4"/>
                </a:solidFill>
              </a:rPr>
              <a:t>Exercise </a:t>
            </a:r>
            <a:r>
              <a:rPr lang="en-US" sz="1600" i="1" dirty="0" smtClean="0">
                <a:solidFill>
                  <a:srgbClr val="B400B4"/>
                </a:solidFill>
              </a:rPr>
              <a:t>1</a:t>
            </a:r>
            <a:r>
              <a:rPr lang="en-US" sz="1600" dirty="0" smtClean="0"/>
              <a:t>: Open, save, re-open, edit, and re-load a </a:t>
            </a:r>
            <a:r>
              <a:rPr lang="en-US" sz="1600" dirty="0" smtClean="0">
                <a:hlinkClick r:id="rId3"/>
              </a:rPr>
              <a:t>webpage</a:t>
            </a:r>
            <a:r>
              <a:rPr lang="en-US" sz="1600" dirty="0" smtClean="0"/>
              <a:t>.</a:t>
            </a:r>
            <a:endParaRPr lang="en-US" sz="25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5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500" dirty="0"/>
          </a:p>
          <a:p>
            <a:pPr marL="342900" lvl="1" indent="-342900">
              <a:buFont typeface="Arial" pitchFamily="34" charset="0"/>
              <a:buChar char="•"/>
            </a:pPr>
            <a:endParaRPr lang="en-US" sz="25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Quick tour of Fiji (similar to ImageJ)</a:t>
            </a:r>
          </a:p>
          <a:p>
            <a:pPr marL="742950" lvl="2" indent="-342900"/>
            <a:r>
              <a:rPr lang="en-US" sz="1600" i="1" dirty="0">
                <a:solidFill>
                  <a:srgbClr val="B400B4"/>
                </a:solidFill>
              </a:rPr>
              <a:t>Exercise 2</a:t>
            </a:r>
            <a:r>
              <a:rPr lang="en-US" sz="1600" dirty="0"/>
              <a:t>: Changing </a:t>
            </a:r>
            <a:r>
              <a:rPr lang="en-US" sz="1600" dirty="0">
                <a:hlinkClick r:id="rId4"/>
              </a:rPr>
              <a:t>image properties</a:t>
            </a:r>
            <a:r>
              <a:rPr lang="en-US" sz="1600" dirty="0"/>
              <a:t> such as type, scale </a:t>
            </a:r>
            <a:r>
              <a:rPr lang="en-US" sz="1600" dirty="0" smtClean="0"/>
              <a:t>…</a:t>
            </a:r>
            <a:endParaRPr lang="en-US" sz="1600" dirty="0"/>
          </a:p>
          <a:p>
            <a:pPr marL="742950" lvl="2" indent="-342900"/>
            <a:r>
              <a:rPr lang="en-US" sz="1600" i="1" dirty="0" smtClean="0">
                <a:solidFill>
                  <a:srgbClr val="B400B4"/>
                </a:solidFill>
              </a:rPr>
              <a:t>Exercise 3</a:t>
            </a:r>
            <a:r>
              <a:rPr lang="en-US" sz="1600" dirty="0" smtClean="0"/>
              <a:t>: Basic 2D processing (with </a:t>
            </a:r>
            <a:r>
              <a:rPr lang="en-US" sz="1600" dirty="0" smtClean="0">
                <a:hlinkClick r:id="rId5"/>
              </a:rPr>
              <a:t>Macro</a:t>
            </a:r>
            <a:r>
              <a:rPr lang="en-US" sz="1600" dirty="0" smtClean="0"/>
              <a:t> and </a:t>
            </a:r>
            <a:r>
              <a:rPr lang="en-US" sz="1600" dirty="0" smtClean="0">
                <a:hlinkClick r:id="rId6"/>
              </a:rPr>
              <a:t>manual</a:t>
            </a:r>
            <a:r>
              <a:rPr lang="en-US" sz="1600" dirty="0" smtClean="0"/>
              <a:t>)</a:t>
            </a:r>
          </a:p>
          <a:p>
            <a:pPr marL="742950" lvl="2" indent="-342900"/>
            <a:r>
              <a:rPr lang="en-US" sz="1600" i="1" dirty="0">
                <a:solidFill>
                  <a:srgbClr val="B400B4"/>
                </a:solidFill>
              </a:rPr>
              <a:t>Exercise </a:t>
            </a:r>
            <a:r>
              <a:rPr lang="en-US" sz="1600" i="1" dirty="0" smtClean="0">
                <a:solidFill>
                  <a:srgbClr val="B400B4"/>
                </a:solidFill>
              </a:rPr>
              <a:t>4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7"/>
              </a:rPr>
              <a:t>1D</a:t>
            </a:r>
            <a:r>
              <a:rPr lang="en-US" sz="1600" dirty="0" smtClean="0"/>
              <a:t> and </a:t>
            </a:r>
            <a:r>
              <a:rPr lang="en-US" sz="1600" dirty="0" smtClean="0">
                <a:hlinkClick r:id="rId8"/>
              </a:rPr>
              <a:t>3D</a:t>
            </a:r>
            <a:r>
              <a:rPr lang="en-US" sz="1600" dirty="0" smtClean="0"/>
              <a:t> visualization of a 2D image</a:t>
            </a:r>
          </a:p>
          <a:p>
            <a:pPr marL="742950" lvl="2" indent="-342900"/>
            <a:r>
              <a:rPr lang="en-US" sz="1600" i="1" dirty="0" smtClean="0">
                <a:solidFill>
                  <a:srgbClr val="B400B4"/>
                </a:solidFill>
              </a:rPr>
              <a:t>Exercise 5</a:t>
            </a:r>
            <a:r>
              <a:rPr lang="en-US" sz="1600" dirty="0"/>
              <a:t>: </a:t>
            </a:r>
            <a:r>
              <a:rPr lang="en-US" sz="1600" dirty="0">
                <a:hlinkClick r:id="rId9"/>
              </a:rPr>
              <a:t>Processing pixels</a:t>
            </a:r>
            <a:r>
              <a:rPr lang="en-US" sz="1600" dirty="0"/>
              <a:t> based on </a:t>
            </a:r>
            <a:r>
              <a:rPr lang="en-US" sz="1600" i="1" dirty="0"/>
              <a:t>value</a:t>
            </a:r>
            <a:r>
              <a:rPr lang="en-US" sz="1600" dirty="0"/>
              <a:t> or </a:t>
            </a:r>
            <a:r>
              <a:rPr lang="en-US" sz="1600" i="1" dirty="0" smtClean="0"/>
              <a:t>position</a:t>
            </a:r>
          </a:p>
          <a:p>
            <a:pPr marL="1200150" lvl="3" indent="-342900"/>
            <a:r>
              <a:rPr lang="en-US" sz="1200" dirty="0" smtClean="0"/>
              <a:t>Gradient </a:t>
            </a:r>
            <a:r>
              <a:rPr lang="en-US" sz="1200" dirty="0"/>
              <a:t>along </a:t>
            </a:r>
            <a:r>
              <a:rPr lang="en-US" sz="1200" i="1" dirty="0" smtClean="0"/>
              <a:t>y: </a:t>
            </a:r>
            <a:r>
              <a:rPr lang="en-US" sz="1200" dirty="0" smtClean="0">
                <a:solidFill>
                  <a:srgbClr val="FF0000"/>
                </a:solidFill>
              </a:rPr>
              <a:t>v = y</a:t>
            </a:r>
            <a:r>
              <a:rPr lang="en-US" sz="1200" dirty="0" smtClean="0"/>
              <a:t>; Chopping off the left side: </a:t>
            </a:r>
            <a:r>
              <a:rPr lang="en-US" sz="1200" dirty="0" smtClean="0">
                <a:solidFill>
                  <a:srgbClr val="FF0000"/>
                </a:solidFill>
              </a:rPr>
              <a:t>v = v * (x &gt; w/2)</a:t>
            </a:r>
            <a:r>
              <a:rPr lang="en-US" sz="1200" dirty="0" smtClean="0"/>
              <a:t> ; A “Threshold” of 40: </a:t>
            </a:r>
            <a:r>
              <a:rPr lang="en-US" sz="1200" dirty="0" smtClean="0">
                <a:solidFill>
                  <a:srgbClr val="FF0000"/>
                </a:solidFill>
              </a:rPr>
              <a:t>v = v * (v &gt; 40)</a:t>
            </a:r>
            <a:r>
              <a:rPr lang="en-US" sz="1200" dirty="0" smtClean="0"/>
              <a:t>; Modulations along </a:t>
            </a:r>
            <a:r>
              <a:rPr lang="en-US" sz="1200" i="1" dirty="0" smtClean="0"/>
              <a:t>x</a:t>
            </a:r>
            <a:r>
              <a:rPr lang="en-US" sz="1200" dirty="0" smtClean="0"/>
              <a:t>: </a:t>
            </a:r>
            <a:r>
              <a:rPr lang="en-US" sz="1200" dirty="0" smtClean="0">
                <a:solidFill>
                  <a:srgbClr val="FF0000"/>
                </a:solidFill>
              </a:rPr>
              <a:t>v = v * abs(cos(2*PI*7*x/w))</a:t>
            </a:r>
            <a:r>
              <a:rPr lang="en-US" sz="1200" dirty="0" smtClean="0"/>
              <a:t>; “Contour” at a value of 60: </a:t>
            </a:r>
            <a:r>
              <a:rPr lang="en-US" sz="1200" dirty="0" smtClean="0">
                <a:solidFill>
                  <a:srgbClr val="FF0000"/>
                </a:solidFill>
              </a:rPr>
              <a:t>v = v * (abs(v – 60) &lt; 3)</a:t>
            </a:r>
            <a:r>
              <a:rPr lang="en-US" sz="1200" dirty="0" smtClean="0"/>
              <a:t>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98338"/>
              </p:ext>
            </p:extLst>
          </p:nvPr>
        </p:nvGraphicFramePr>
        <p:xfrm>
          <a:off x="990600" y="2830830"/>
          <a:ext cx="670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8"/>
                <a:gridCol w="617642"/>
                <a:gridCol w="685800"/>
                <a:gridCol w="609600"/>
                <a:gridCol w="609600"/>
                <a:gridCol w="990600"/>
                <a:gridCol w="1066800"/>
                <a:gridCol w="6858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Copy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Paste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Cut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Find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System</a:t>
                      </a:r>
                      <a:r>
                        <a:rPr lang="en-US" sz="1050" baseline="0" dirty="0" smtClean="0"/>
                        <a:t> Search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Command Shell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Editor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File Browser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rgbClr val="1414FF"/>
                          </a:solidFill>
                        </a:rPr>
                        <a:t>PC</a:t>
                      </a:r>
                      <a:endParaRPr lang="en-US" sz="1050" b="1" dirty="0">
                        <a:solidFill>
                          <a:srgbClr val="1414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Ctrl+C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Ctrl+V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Ctrl+X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Ctrl+F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Ctrl+</a:t>
                      </a:r>
                      <a:r>
                        <a:rPr lang="en-US" sz="105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Escape</a:t>
                      </a:r>
                      <a:endParaRPr lang="en-US" sz="105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solidFill>
                            <a:srgbClr val="FF0000"/>
                          </a:solidFill>
                        </a:rPr>
                        <a:t>Cmd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Notepad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Explorer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rgbClr val="1414FF"/>
                          </a:solidFill>
                        </a:rPr>
                        <a:t>Mac</a:t>
                      </a:r>
                      <a:endParaRPr lang="en-US" sz="1050" b="1" dirty="0">
                        <a:solidFill>
                          <a:srgbClr val="1414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Cmd+C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Cmd+V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Cmd+X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Cmd+F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Cmd+</a:t>
                      </a:r>
                      <a:r>
                        <a:rPr lang="en-US" sz="105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Space</a:t>
                      </a:r>
                      <a:endParaRPr lang="en-US" sz="105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Terminal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solidFill>
                            <a:srgbClr val="FF0000"/>
                          </a:solidFill>
                        </a:rPr>
                        <a:t>Textedit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Finder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Quick reminder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4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Quick Reminder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Questions, PC vs. Mac, Fiji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Starting with 3D visualization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3D Imaging, volume and surface visualization, ImageJ and Web browser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3D visualization in Biology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Quantitative 3D imaging, 3D data in </a:t>
            </a:r>
            <a:r>
              <a:rPr lang="en-US" sz="1200" i="1" dirty="0" smtClean="0">
                <a:solidFill>
                  <a:schemeClr val="tx1">
                    <a:alpha val="20000"/>
                  </a:schemeClr>
                </a:solidFill>
              </a:rPr>
              <a:t>structural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biology, UCSF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Chimera </a:t>
            </a:r>
            <a:endParaRPr lang="en-US" sz="1200" dirty="0" smtClean="0">
              <a:solidFill>
                <a:schemeClr val="tx1">
                  <a:alpha val="2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Different surfaces and navigation schemes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Common surface types and UCSF Chimera galleries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Concluding remarks (dialogue)</a:t>
            </a:r>
          </a:p>
          <a:p>
            <a:r>
              <a:rPr lang="en-US" sz="1600" dirty="0" smtClean="0">
                <a:solidFill>
                  <a:schemeClr val="tx1">
                    <a:alpha val="20000"/>
                  </a:schemeClr>
                </a:solidFill>
              </a:rPr>
              <a:t>Appendices</a:t>
            </a:r>
          </a:p>
          <a:p>
            <a:pPr lvl="1"/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Web3D exercises, Textures, Hardware acceleration, Rendering,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Interactive 3D in PDF and 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PowerPoint, Tracking in the 3D XY</a:t>
            </a:r>
            <a:r>
              <a:rPr lang="en-US" sz="1200" b="1" dirty="0" smtClean="0">
                <a:solidFill>
                  <a:schemeClr val="tx1">
                    <a:alpha val="20000"/>
                  </a:schemeClr>
                </a:solidFill>
              </a:rPr>
              <a:t>T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coordinate, Morphing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and component analysis, </a:t>
            </a:r>
            <a:r>
              <a:rPr lang="en-US" sz="1200" dirty="0" err="1" smtClean="0">
                <a:solidFill>
                  <a:schemeClr val="tx1">
                    <a:alpha val="20000"/>
                  </a:schemeClr>
                </a:solidFill>
              </a:rPr>
              <a:t>Isosurface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 extraction algorithms, </a:t>
            </a:r>
            <a:r>
              <a:rPr lang="en-US" sz="1200" dirty="0">
                <a:solidFill>
                  <a:schemeClr val="tx1">
                    <a:alpha val="20000"/>
                  </a:schemeClr>
                </a:solidFill>
              </a:rPr>
              <a:t>3D </a:t>
            </a:r>
            <a:r>
              <a:rPr lang="en-US" sz="1200" dirty="0" smtClean="0">
                <a:solidFill>
                  <a:schemeClr val="tx1">
                    <a:alpha val="20000"/>
                  </a:schemeClr>
                </a:solidFill>
              </a:rPr>
              <a:t>ROI, Configuring a computer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raw (2D or 3D) data to 2D screen</a:t>
            </a:r>
            <a:endParaRPr lang="en-US" sz="2800" dirty="0"/>
          </a:p>
        </p:txBody>
      </p:sp>
      <p:grpSp>
        <p:nvGrpSpPr>
          <p:cNvPr id="1024" name="Group 1023"/>
          <p:cNvGrpSpPr>
            <a:grpSpLocks noChangeAspect="1"/>
          </p:cNvGrpSpPr>
          <p:nvPr/>
        </p:nvGrpSpPr>
        <p:grpSpPr>
          <a:xfrm>
            <a:off x="4800600" y="1752600"/>
            <a:ext cx="1743941" cy="1932385"/>
            <a:chOff x="4582390" y="1577459"/>
            <a:chExt cx="1743941" cy="1932385"/>
          </a:xfrm>
          <a:scene3d>
            <a:camera prst="perspectiveFront" fov="7200000">
              <a:rot lat="0" lon="2400000" rev="0"/>
            </a:camera>
            <a:lightRig rig="threePt" dir="t"/>
          </a:scene3d>
        </p:grpSpPr>
        <p:sp>
          <p:nvSpPr>
            <p:cNvPr id="114" name="Frame 113"/>
            <p:cNvSpPr/>
            <p:nvPr/>
          </p:nvSpPr>
          <p:spPr>
            <a:xfrm>
              <a:off x="4582391" y="1619250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Frame 114"/>
            <p:cNvSpPr/>
            <p:nvPr/>
          </p:nvSpPr>
          <p:spPr>
            <a:xfrm>
              <a:off x="4859482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Frame 115"/>
            <p:cNvSpPr/>
            <p:nvPr/>
          </p:nvSpPr>
          <p:spPr>
            <a:xfrm>
              <a:off x="5154757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Frame 116"/>
            <p:cNvSpPr/>
            <p:nvPr/>
          </p:nvSpPr>
          <p:spPr>
            <a:xfrm>
              <a:off x="5450032" y="1619250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Frame 117"/>
            <p:cNvSpPr/>
            <p:nvPr/>
          </p:nvSpPr>
          <p:spPr>
            <a:xfrm>
              <a:off x="5727123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Frame 118"/>
            <p:cNvSpPr/>
            <p:nvPr/>
          </p:nvSpPr>
          <p:spPr>
            <a:xfrm>
              <a:off x="6022398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8239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859481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1460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43228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718463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223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6" name="Frame 155"/>
            <p:cNvSpPr/>
            <p:nvPr/>
          </p:nvSpPr>
          <p:spPr>
            <a:xfrm>
              <a:off x="4582391" y="1927741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Frame 156"/>
            <p:cNvSpPr/>
            <p:nvPr/>
          </p:nvSpPr>
          <p:spPr>
            <a:xfrm>
              <a:off x="4859482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Frame 157"/>
            <p:cNvSpPr/>
            <p:nvPr/>
          </p:nvSpPr>
          <p:spPr>
            <a:xfrm>
              <a:off x="5154757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Frame 158"/>
            <p:cNvSpPr/>
            <p:nvPr/>
          </p:nvSpPr>
          <p:spPr>
            <a:xfrm>
              <a:off x="5450032" y="1927741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Frame 159"/>
            <p:cNvSpPr/>
            <p:nvPr/>
          </p:nvSpPr>
          <p:spPr>
            <a:xfrm>
              <a:off x="5727123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Frame 160"/>
            <p:cNvSpPr/>
            <p:nvPr/>
          </p:nvSpPr>
          <p:spPr>
            <a:xfrm>
              <a:off x="6022398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58239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859481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1460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43228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718463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223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68" name="Frame 167"/>
            <p:cNvSpPr/>
            <p:nvPr/>
          </p:nvSpPr>
          <p:spPr>
            <a:xfrm>
              <a:off x="4582391" y="2245757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Frame 168"/>
            <p:cNvSpPr/>
            <p:nvPr/>
          </p:nvSpPr>
          <p:spPr>
            <a:xfrm>
              <a:off x="4859482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" name="Frame 169"/>
            <p:cNvSpPr/>
            <p:nvPr/>
          </p:nvSpPr>
          <p:spPr>
            <a:xfrm>
              <a:off x="5154757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1" name="Frame 170"/>
            <p:cNvSpPr/>
            <p:nvPr/>
          </p:nvSpPr>
          <p:spPr>
            <a:xfrm>
              <a:off x="5450032" y="2245757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" name="Frame 171"/>
            <p:cNvSpPr/>
            <p:nvPr/>
          </p:nvSpPr>
          <p:spPr>
            <a:xfrm>
              <a:off x="5727123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3" name="Frame 172"/>
            <p:cNvSpPr/>
            <p:nvPr/>
          </p:nvSpPr>
          <p:spPr>
            <a:xfrm>
              <a:off x="6022398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58239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59481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1460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43228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718463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0223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80" name="Frame 179"/>
            <p:cNvSpPr/>
            <p:nvPr/>
          </p:nvSpPr>
          <p:spPr>
            <a:xfrm>
              <a:off x="4582391" y="2554248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1" name="Frame 180"/>
            <p:cNvSpPr/>
            <p:nvPr/>
          </p:nvSpPr>
          <p:spPr>
            <a:xfrm>
              <a:off x="4859482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Frame 181"/>
            <p:cNvSpPr/>
            <p:nvPr/>
          </p:nvSpPr>
          <p:spPr>
            <a:xfrm>
              <a:off x="5154757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Frame 182"/>
            <p:cNvSpPr/>
            <p:nvPr/>
          </p:nvSpPr>
          <p:spPr>
            <a:xfrm>
              <a:off x="5450032" y="2554248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Frame 183"/>
            <p:cNvSpPr/>
            <p:nvPr/>
          </p:nvSpPr>
          <p:spPr>
            <a:xfrm>
              <a:off x="5727123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5" name="Frame 184"/>
            <p:cNvSpPr/>
            <p:nvPr/>
          </p:nvSpPr>
          <p:spPr>
            <a:xfrm>
              <a:off x="6022398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58239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859481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1460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43228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5718463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60223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10" name="Frame 209"/>
            <p:cNvSpPr/>
            <p:nvPr/>
          </p:nvSpPr>
          <p:spPr>
            <a:xfrm>
              <a:off x="4582391" y="2873812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Frame 210"/>
            <p:cNvSpPr/>
            <p:nvPr/>
          </p:nvSpPr>
          <p:spPr>
            <a:xfrm>
              <a:off x="4859482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Frame 211"/>
            <p:cNvSpPr/>
            <p:nvPr/>
          </p:nvSpPr>
          <p:spPr>
            <a:xfrm>
              <a:off x="5154757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Frame 212"/>
            <p:cNvSpPr/>
            <p:nvPr/>
          </p:nvSpPr>
          <p:spPr>
            <a:xfrm>
              <a:off x="5450032" y="2873812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Frame 213"/>
            <p:cNvSpPr/>
            <p:nvPr/>
          </p:nvSpPr>
          <p:spPr>
            <a:xfrm>
              <a:off x="5727123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Frame 214"/>
            <p:cNvSpPr/>
            <p:nvPr/>
          </p:nvSpPr>
          <p:spPr>
            <a:xfrm>
              <a:off x="6022398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58239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859481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1460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43228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718463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60223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22" name="Frame 221"/>
            <p:cNvSpPr/>
            <p:nvPr/>
          </p:nvSpPr>
          <p:spPr>
            <a:xfrm>
              <a:off x="4582391" y="3182303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3" name="Frame 222"/>
            <p:cNvSpPr/>
            <p:nvPr/>
          </p:nvSpPr>
          <p:spPr>
            <a:xfrm>
              <a:off x="4859482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Frame 223"/>
            <p:cNvSpPr/>
            <p:nvPr/>
          </p:nvSpPr>
          <p:spPr>
            <a:xfrm>
              <a:off x="5154757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" name="Frame 224"/>
            <p:cNvSpPr/>
            <p:nvPr/>
          </p:nvSpPr>
          <p:spPr>
            <a:xfrm>
              <a:off x="5450032" y="3182303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6" name="Frame 225"/>
            <p:cNvSpPr/>
            <p:nvPr/>
          </p:nvSpPr>
          <p:spPr>
            <a:xfrm>
              <a:off x="5727123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7" name="Frame 226"/>
            <p:cNvSpPr/>
            <p:nvPr/>
          </p:nvSpPr>
          <p:spPr>
            <a:xfrm>
              <a:off x="6022398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458239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859481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1460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43228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718463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0223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94390"/>
            <a:ext cx="1743941" cy="1848803"/>
          </a:xfrm>
          <a:prstGeom prst="rect">
            <a:avLst/>
          </a:prstGeom>
          <a:noFill/>
          <a:ln>
            <a:noFill/>
          </a:ln>
          <a:scene3d>
            <a:camera prst="perspectiveFront" fov="7200000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5001924" y="13070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</a:rPr>
              <a:t>Raw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2D</a:t>
            </a:r>
            <a:r>
              <a:rPr lang="en-US" dirty="0" smtClean="0"/>
              <a:t>) data</a:t>
            </a:r>
            <a:endParaRPr lang="en-US" dirty="0"/>
          </a:p>
        </p:txBody>
      </p:sp>
      <p:sp>
        <p:nvSpPr>
          <p:cNvPr id="240" name="TextBox 239"/>
          <p:cNvSpPr txBox="1"/>
          <p:nvPr/>
        </p:nvSpPr>
        <p:spPr>
          <a:xfrm>
            <a:off x="7232503" y="13070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Screen</a:t>
            </a:r>
            <a:endParaRPr lang="en-US" dirty="0"/>
          </a:p>
        </p:txBody>
      </p:sp>
      <p:grpSp>
        <p:nvGrpSpPr>
          <p:cNvPr id="242" name="Group 241"/>
          <p:cNvGrpSpPr>
            <a:grpSpLocks noChangeAspect="1"/>
          </p:cNvGrpSpPr>
          <p:nvPr/>
        </p:nvGrpSpPr>
        <p:grpSpPr>
          <a:xfrm>
            <a:off x="4800600" y="4727853"/>
            <a:ext cx="1743941" cy="1932385"/>
            <a:chOff x="4582390" y="1577459"/>
            <a:chExt cx="1743941" cy="1932385"/>
          </a:xfrm>
          <a:scene3d>
            <a:camera prst="perspectiveFront" fov="7200000">
              <a:rot lat="0" lon="2400000" rev="0"/>
            </a:camera>
            <a:lightRig rig="threePt" dir="t"/>
          </a:scene3d>
        </p:grpSpPr>
        <p:sp>
          <p:nvSpPr>
            <p:cNvPr id="243" name="Frame 242"/>
            <p:cNvSpPr/>
            <p:nvPr/>
          </p:nvSpPr>
          <p:spPr>
            <a:xfrm>
              <a:off x="4582391" y="1619250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4" name="Frame 243"/>
            <p:cNvSpPr/>
            <p:nvPr/>
          </p:nvSpPr>
          <p:spPr>
            <a:xfrm>
              <a:off x="4859482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" name="Frame 244"/>
            <p:cNvSpPr/>
            <p:nvPr/>
          </p:nvSpPr>
          <p:spPr>
            <a:xfrm>
              <a:off x="5154757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" name="Frame 245"/>
            <p:cNvSpPr/>
            <p:nvPr/>
          </p:nvSpPr>
          <p:spPr>
            <a:xfrm>
              <a:off x="5450032" y="1619250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7" name="Frame 246"/>
            <p:cNvSpPr/>
            <p:nvPr/>
          </p:nvSpPr>
          <p:spPr>
            <a:xfrm>
              <a:off x="5727123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8" name="Frame 247"/>
            <p:cNvSpPr/>
            <p:nvPr/>
          </p:nvSpPr>
          <p:spPr>
            <a:xfrm>
              <a:off x="6022398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458239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4859481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51460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543228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5718463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0223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5" name="Frame 254"/>
            <p:cNvSpPr/>
            <p:nvPr/>
          </p:nvSpPr>
          <p:spPr>
            <a:xfrm>
              <a:off x="4582391" y="1927741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" name="Frame 255"/>
            <p:cNvSpPr/>
            <p:nvPr/>
          </p:nvSpPr>
          <p:spPr>
            <a:xfrm>
              <a:off x="4859482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Frame 256"/>
            <p:cNvSpPr/>
            <p:nvPr/>
          </p:nvSpPr>
          <p:spPr>
            <a:xfrm>
              <a:off x="5154757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Frame 257"/>
            <p:cNvSpPr/>
            <p:nvPr/>
          </p:nvSpPr>
          <p:spPr>
            <a:xfrm>
              <a:off x="5450032" y="1927741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Frame 258"/>
            <p:cNvSpPr/>
            <p:nvPr/>
          </p:nvSpPr>
          <p:spPr>
            <a:xfrm>
              <a:off x="5727123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Frame 259"/>
            <p:cNvSpPr/>
            <p:nvPr/>
          </p:nvSpPr>
          <p:spPr>
            <a:xfrm>
              <a:off x="6022398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458239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4859481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51460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43228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718463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60223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67" name="Frame 266"/>
            <p:cNvSpPr/>
            <p:nvPr/>
          </p:nvSpPr>
          <p:spPr>
            <a:xfrm>
              <a:off x="4582391" y="2245757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8" name="Frame 267"/>
            <p:cNvSpPr/>
            <p:nvPr/>
          </p:nvSpPr>
          <p:spPr>
            <a:xfrm>
              <a:off x="4859482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9" name="Frame 268"/>
            <p:cNvSpPr/>
            <p:nvPr/>
          </p:nvSpPr>
          <p:spPr>
            <a:xfrm>
              <a:off x="5154757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0" name="Frame 269"/>
            <p:cNvSpPr/>
            <p:nvPr/>
          </p:nvSpPr>
          <p:spPr>
            <a:xfrm>
              <a:off x="5450032" y="2245757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1" name="Frame 270"/>
            <p:cNvSpPr/>
            <p:nvPr/>
          </p:nvSpPr>
          <p:spPr>
            <a:xfrm>
              <a:off x="5727123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Frame 271"/>
            <p:cNvSpPr/>
            <p:nvPr/>
          </p:nvSpPr>
          <p:spPr>
            <a:xfrm>
              <a:off x="6022398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458239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4859481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51460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543228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5718463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60223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79" name="Frame 278"/>
            <p:cNvSpPr/>
            <p:nvPr/>
          </p:nvSpPr>
          <p:spPr>
            <a:xfrm>
              <a:off x="4582391" y="2554248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Frame 279"/>
            <p:cNvSpPr/>
            <p:nvPr/>
          </p:nvSpPr>
          <p:spPr>
            <a:xfrm>
              <a:off x="4859482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Frame 280"/>
            <p:cNvSpPr/>
            <p:nvPr/>
          </p:nvSpPr>
          <p:spPr>
            <a:xfrm>
              <a:off x="5154757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Frame 281"/>
            <p:cNvSpPr/>
            <p:nvPr/>
          </p:nvSpPr>
          <p:spPr>
            <a:xfrm>
              <a:off x="5450032" y="2554248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Frame 282"/>
            <p:cNvSpPr/>
            <p:nvPr/>
          </p:nvSpPr>
          <p:spPr>
            <a:xfrm>
              <a:off x="5727123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" name="Frame 283"/>
            <p:cNvSpPr/>
            <p:nvPr/>
          </p:nvSpPr>
          <p:spPr>
            <a:xfrm>
              <a:off x="6022398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458239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4859481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51460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543228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5718463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0223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91" name="Frame 290"/>
            <p:cNvSpPr/>
            <p:nvPr/>
          </p:nvSpPr>
          <p:spPr>
            <a:xfrm>
              <a:off x="4582391" y="2873812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2" name="Frame 291"/>
            <p:cNvSpPr/>
            <p:nvPr/>
          </p:nvSpPr>
          <p:spPr>
            <a:xfrm>
              <a:off x="4859482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3" name="Frame 292"/>
            <p:cNvSpPr/>
            <p:nvPr/>
          </p:nvSpPr>
          <p:spPr>
            <a:xfrm>
              <a:off x="5154757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Frame 293"/>
            <p:cNvSpPr/>
            <p:nvPr/>
          </p:nvSpPr>
          <p:spPr>
            <a:xfrm>
              <a:off x="5450032" y="2873812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5" name="Frame 294"/>
            <p:cNvSpPr/>
            <p:nvPr/>
          </p:nvSpPr>
          <p:spPr>
            <a:xfrm>
              <a:off x="5727123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6" name="Frame 295"/>
            <p:cNvSpPr/>
            <p:nvPr/>
          </p:nvSpPr>
          <p:spPr>
            <a:xfrm>
              <a:off x="6022398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458239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4859481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51460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543228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5718463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60223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03" name="Frame 302"/>
            <p:cNvSpPr/>
            <p:nvPr/>
          </p:nvSpPr>
          <p:spPr>
            <a:xfrm>
              <a:off x="4582391" y="3182303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4" name="Frame 303"/>
            <p:cNvSpPr/>
            <p:nvPr/>
          </p:nvSpPr>
          <p:spPr>
            <a:xfrm>
              <a:off x="4859482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5" name="Frame 304"/>
            <p:cNvSpPr/>
            <p:nvPr/>
          </p:nvSpPr>
          <p:spPr>
            <a:xfrm>
              <a:off x="5154757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6" name="Frame 305"/>
            <p:cNvSpPr/>
            <p:nvPr/>
          </p:nvSpPr>
          <p:spPr>
            <a:xfrm>
              <a:off x="5450032" y="3182303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" name="Frame 306"/>
            <p:cNvSpPr/>
            <p:nvPr/>
          </p:nvSpPr>
          <p:spPr>
            <a:xfrm>
              <a:off x="5727123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" name="Frame 307"/>
            <p:cNvSpPr/>
            <p:nvPr/>
          </p:nvSpPr>
          <p:spPr>
            <a:xfrm>
              <a:off x="6022398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458239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859481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51460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543228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5718463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60223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  <p:pic>
        <p:nvPicPr>
          <p:cNvPr id="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69643"/>
            <a:ext cx="1743941" cy="1848803"/>
          </a:xfrm>
          <a:prstGeom prst="rect">
            <a:avLst/>
          </a:prstGeom>
          <a:noFill/>
          <a:ln>
            <a:noFill/>
          </a:ln>
          <a:scene3d>
            <a:camera prst="perspectiveFront" fov="7200000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" name="TextBox 316"/>
          <p:cNvSpPr txBox="1"/>
          <p:nvPr/>
        </p:nvSpPr>
        <p:spPr>
          <a:xfrm>
            <a:off x="7232503" y="42788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Screen</a:t>
            </a:r>
            <a:endParaRPr lang="en-US" dirty="0"/>
          </a:p>
        </p:txBody>
      </p:sp>
      <p:sp>
        <p:nvSpPr>
          <p:cNvPr id="1029" name="Can 1028"/>
          <p:cNvSpPr/>
          <p:nvPr/>
        </p:nvSpPr>
        <p:spPr>
          <a:xfrm>
            <a:off x="2228850" y="5104208"/>
            <a:ext cx="1143000" cy="1179672"/>
          </a:xfrm>
          <a:prstGeom prst="can">
            <a:avLst/>
          </a:prstGeom>
          <a:blipFill dpi="0" rotWithShape="1">
            <a:blip r:embed="rId4">
              <a:alphaModFix amt="86000"/>
            </a:blip>
            <a:srcRect/>
            <a:tile tx="0" ty="0" sx="100000" sy="100000" flip="none" algn="tl"/>
          </a:blipFill>
          <a:ln>
            <a:solidFill>
              <a:schemeClr val="tx1">
                <a:alpha val="50000"/>
              </a:schemeClr>
            </a:solidFill>
          </a:ln>
          <a:scene3d>
            <a:camera prst="perspectiveFront" fov="7200000">
              <a:rot lat="0" lon="1800000" rev="2400000"/>
            </a:camera>
            <a:lightRig rig="sunrise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TextBox 318"/>
          <p:cNvSpPr txBox="1"/>
          <p:nvPr/>
        </p:nvSpPr>
        <p:spPr>
          <a:xfrm>
            <a:off x="1990292" y="42788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</a:rPr>
              <a:t>Raw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dirty="0" smtClean="0"/>
              <a:t>) data</a:t>
            </a:r>
            <a:endParaRPr lang="en-US" dirty="0"/>
          </a:p>
        </p:txBody>
      </p:sp>
      <p:sp>
        <p:nvSpPr>
          <p:cNvPr id="1030" name="Right Arrow 1029"/>
          <p:cNvSpPr/>
          <p:nvPr/>
        </p:nvSpPr>
        <p:spPr>
          <a:xfrm>
            <a:off x="3962400" y="5318105"/>
            <a:ext cx="838200" cy="44184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/>
          <p:cNvSpPr txBox="1"/>
          <p:nvPr/>
        </p:nvSpPr>
        <p:spPr>
          <a:xfrm>
            <a:off x="3591358" y="4973403"/>
            <a:ext cx="147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Rendering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001924" y="42788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414FF"/>
                </a:solidFill>
              </a:rPr>
              <a:t>Rendered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92" name="Content Placeholder 2"/>
          <p:cNvSpPr>
            <a:spLocks noGrp="1"/>
          </p:cNvSpPr>
          <p:nvPr>
            <p:ph idx="1"/>
          </p:nvPr>
        </p:nvSpPr>
        <p:spPr>
          <a:xfrm>
            <a:off x="3333750" y="5913657"/>
            <a:ext cx="1827934" cy="561916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1050" dirty="0" smtClean="0">
                <a:solidFill>
                  <a:srgbClr val="FF0000"/>
                </a:solidFill>
              </a:rPr>
              <a:t>Mapping </a:t>
            </a:r>
            <a:r>
              <a:rPr lang="en-US" sz="1050" dirty="0">
                <a:solidFill>
                  <a:srgbClr val="FF0000"/>
                </a:solidFill>
              </a:rPr>
              <a:t>between 2D </a:t>
            </a:r>
            <a:r>
              <a:rPr lang="en-US" sz="1050" dirty="0" smtClean="0">
                <a:solidFill>
                  <a:srgbClr val="FF0000"/>
                </a:solidFill>
              </a:rPr>
              <a:t>screen (pixels) and </a:t>
            </a:r>
            <a:r>
              <a:rPr lang="en-US" sz="1050" dirty="0">
                <a:solidFill>
                  <a:srgbClr val="FF0000"/>
                </a:solidFill>
              </a:rPr>
              <a:t>the 3D </a:t>
            </a:r>
            <a:r>
              <a:rPr lang="en-US" sz="1050" dirty="0" smtClean="0">
                <a:solidFill>
                  <a:srgbClr val="FF0000"/>
                </a:solidFill>
              </a:rPr>
              <a:t>scene </a:t>
            </a:r>
            <a:r>
              <a:rPr lang="en-US" sz="1050" dirty="0">
                <a:solidFill>
                  <a:srgbClr val="FF0000"/>
                </a:solidFill>
              </a:rPr>
              <a:t>(objects, illumination, </a:t>
            </a:r>
            <a:r>
              <a:rPr lang="en-US" sz="1050" dirty="0" smtClean="0">
                <a:solidFill>
                  <a:srgbClr val="FF0000"/>
                </a:solidFill>
              </a:rPr>
              <a:t>…)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317" grpId="0"/>
      <p:bldP spid="1029" grpId="0" animBg="1"/>
      <p:bldP spid="319" grpId="0"/>
      <p:bldP spid="1030" grpId="0" animBg="1"/>
      <p:bldP spid="321" grpId="0"/>
      <p:bldP spid="323" grpId="0"/>
      <p:bldP spid="19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5403</Words>
  <Application>Microsoft Office PowerPoint</Application>
  <PresentationFormat>On-screen Show (4:3)</PresentationFormat>
  <Paragraphs>901</Paragraphs>
  <Slides>55</Slides>
  <Notes>23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Image credits and copyright compliance</vt:lpstr>
      <vt:lpstr>3D visualization for cell biologists</vt:lpstr>
      <vt:lpstr>Why 3D (cell Biology)?</vt:lpstr>
      <vt:lpstr>Goals of the course</vt:lpstr>
      <vt:lpstr>Outline</vt:lpstr>
      <vt:lpstr>Outline</vt:lpstr>
      <vt:lpstr>Quick reminder</vt:lpstr>
      <vt:lpstr>Outline</vt:lpstr>
      <vt:lpstr>From raw (2D or 3D) data to 2D screen</vt:lpstr>
      <vt:lpstr>Can a 3D printer print a (rescaled) z-stack?</vt:lpstr>
      <vt:lpstr>3D Imaging: Two techniques</vt:lpstr>
      <vt:lpstr>Volume rendering: Technique</vt:lpstr>
      <vt:lpstr>Volume rendering: Exercises</vt:lpstr>
      <vt:lpstr> What are different aspects/parameters of 3D visualization?</vt:lpstr>
      <vt:lpstr>Surface rendering: Exercises with ImageJ</vt:lpstr>
      <vt:lpstr>Putting “3D surface” into perspective  Contours and variation/visualization dimensions </vt:lpstr>
      <vt:lpstr>Connectivity of (iso) surfaces</vt:lpstr>
      <vt:lpstr>Web 3D visualization of a Surface</vt:lpstr>
      <vt:lpstr>Who deals with how much programming? (Browser-based Visualization)</vt:lpstr>
      <vt:lpstr>Surface rendering: Web 3D Exercises</vt:lpstr>
      <vt:lpstr>Volume vs. Surface rendering</vt:lpstr>
      <vt:lpstr>Outline</vt:lpstr>
      <vt:lpstr>3D visualization, biology, … and others</vt:lpstr>
      <vt:lpstr>The knobs of 3D visualization</vt:lpstr>
      <vt:lpstr>Subjective aspects of 3D visualization</vt:lpstr>
      <vt:lpstr>The conclusion after 3D visualization</vt:lpstr>
      <vt:lpstr>3D data in Structural Biology</vt:lpstr>
      <vt:lpstr>The visualization program UCSF Chimera</vt:lpstr>
      <vt:lpstr>Fetching density maps (volume data) from databases</vt:lpstr>
      <vt:lpstr>Fetching surface data from databases</vt:lpstr>
      <vt:lpstr>From structural to cell biology</vt:lpstr>
      <vt:lpstr>Visualization of z-stacks with UCSF Chimera</vt:lpstr>
      <vt:lpstr>Question</vt:lpstr>
      <vt:lpstr>Outline</vt:lpstr>
      <vt:lpstr>Surface extraction and rendering</vt:lpstr>
      <vt:lpstr>3D inspection with UCSF Chimera</vt:lpstr>
      <vt:lpstr>Outline</vt:lpstr>
      <vt:lpstr>What we have learnt</vt:lpstr>
      <vt:lpstr>Minimum validation tests</vt:lpstr>
      <vt:lpstr>Possible things to look for in 3D images</vt:lpstr>
      <vt:lpstr>3D visualization results for others</vt:lpstr>
      <vt:lpstr>Additional exercises</vt:lpstr>
      <vt:lpstr>Answers to questions</vt:lpstr>
      <vt:lpstr>Outline</vt:lpstr>
      <vt:lpstr>Appendix 1: Web3D exercises</vt:lpstr>
      <vt:lpstr>Appendix 2: Textures</vt:lpstr>
      <vt:lpstr>Texture for 3D surfaces</vt:lpstr>
      <vt:lpstr>Appendix 3: Hardware acceleration (“fast 3D”)</vt:lpstr>
      <vt:lpstr>Appendix 4: Rendering</vt:lpstr>
      <vt:lpstr>Appendix 5: Interactive 3D in PDF and PowerPoint</vt:lpstr>
      <vt:lpstr>Appendix 6: Tracking in the X-Y-T coordinate</vt:lpstr>
      <vt:lpstr>Appendix 7: Morphing and Component Analysis</vt:lpstr>
      <vt:lpstr>Appendix 8: “Isosurface” and two meanings</vt:lpstr>
      <vt:lpstr>Appendix 9: 3D ROIs</vt:lpstr>
      <vt:lpstr>Appendix 10: Configuring your next computer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Ali</dc:creator>
  <cp:lastModifiedBy>Ali</cp:lastModifiedBy>
  <cp:revision>1985</cp:revision>
  <cp:lastPrinted>2015-09-23T14:11:48Z</cp:lastPrinted>
  <dcterms:created xsi:type="dcterms:W3CDTF">2006-08-16T00:00:00Z</dcterms:created>
  <dcterms:modified xsi:type="dcterms:W3CDTF">2015-11-16T15:46:04Z</dcterms:modified>
</cp:coreProperties>
</file>