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58" r:id="rId3"/>
    <p:sldId id="257" r:id="rId4"/>
    <p:sldId id="263" r:id="rId5"/>
    <p:sldId id="259" r:id="rId6"/>
    <p:sldId id="264" r:id="rId7"/>
    <p:sldId id="268" r:id="rId8"/>
    <p:sldId id="265" r:id="rId9"/>
    <p:sldId id="269" r:id="rId10"/>
    <p:sldId id="266" r:id="rId11"/>
    <p:sldId id="26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DD3CC-22F1-419D-8E6C-39D557B7A3DB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FAB0D-198A-4AD4-8822-78B64C204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62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A136E-33A6-4F9D-8AE1-B3A994D1D2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96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A136E-33A6-4F9D-8AE1-B3A994D1D2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78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mbh.uni-heidelberg.de/Central_Services/Imaging_Facility/matlab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en.wikipedia.org/wiki/Four-dimensional_space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quirements_engineering#Problems" TargetMode="External"/><Relationship Id="rId2" Type="http://schemas.openxmlformats.org/officeDocument/2006/relationships/hyperlink" Target="https://en.wikipedia.org/wiki/Black_bo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mbh.uni-heidelberg.de/Central_Services/Imaging_Facility/matlab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works.com/help/matlab/functionlist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eb3d.org/x3d/content/examples/Basic/VolumeRendering/" TargetMode="External"/><Relationship Id="rId3" Type="http://schemas.openxmlformats.org/officeDocument/2006/relationships/hyperlink" Target="http://ocw.mit.edu/courses/electrical-engineering-and-computer-science/6-837-computer-graphics-fall-2012/lecture-notes/" TargetMode="External"/><Relationship Id="rId7" Type="http://schemas.openxmlformats.org/officeDocument/2006/relationships/hyperlink" Target="http://www.nextmed.com/file/manual/MMVR_Polys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medcentral.com/1471-2105/11/274/" TargetMode="External"/><Relationship Id="rId5" Type="http://schemas.openxmlformats.org/officeDocument/2006/relationships/hyperlink" Target="http://www.cgl.ucsf.edu/chimera/docs/UsersGuide/raytracing.html" TargetMode="External"/><Relationship Id="rId10" Type="http://schemas.openxmlformats.org/officeDocument/2006/relationships/image" Target="../media/image1.jpeg"/><Relationship Id="rId4" Type="http://schemas.openxmlformats.org/officeDocument/2006/relationships/hyperlink" Target="http://ocw.mit.edu/courses/electrical-engineering-and-computer-science/6-837-computer-graphics-fall-2012/lecture-notes/MIT6_837F12_Lec21.pdf" TargetMode="External"/><Relationship Id="rId9" Type="http://schemas.openxmlformats.org/officeDocument/2006/relationships/hyperlink" Target="https://en.wikipedia.org/wiki/Ray_tracing_(graphics)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00.png"/><Relationship Id="rId5" Type="http://schemas.openxmlformats.org/officeDocument/2006/relationships/image" Target="../media/image6.png"/><Relationship Id="rId10" Type="http://schemas.openxmlformats.org/officeDocument/2006/relationships/image" Target="../media/image9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eds.bmc.uu.se/eds/" TargetMode="External"/><Relationship Id="rId13" Type="http://schemas.openxmlformats.org/officeDocument/2006/relationships/hyperlink" Target="http://www.emdatabank.org/index.html" TargetMode="External"/><Relationship Id="rId3" Type="http://schemas.openxmlformats.org/officeDocument/2006/relationships/hyperlink" Target="http://www.ccp4.ac.uk/MG/ccp4mg_help/surfaces.html#theory" TargetMode="External"/><Relationship Id="rId7" Type="http://schemas.openxmlformats.org/officeDocument/2006/relationships/hyperlink" Target="http://it.iucr.org/" TargetMode="External"/><Relationship Id="rId12" Type="http://schemas.openxmlformats.org/officeDocument/2006/relationships/hyperlink" Target="http://xds.mpimf-heidelberg.mpg.de/" TargetMode="External"/><Relationship Id="rId2" Type="http://schemas.openxmlformats.org/officeDocument/2006/relationships/hyperlink" Target="http://www.rcsb.org/pdb/staticHelp.do?p=help/advancedsearch/pdbIDs.html" TargetMode="Externa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Icosahedral_symmetry" TargetMode="External"/><Relationship Id="rId11" Type="http://schemas.openxmlformats.org/officeDocument/2006/relationships/hyperlink" Target="http://www.ccp4.ac.uk/" TargetMode="External"/><Relationship Id="rId5" Type="http://schemas.openxmlformats.org/officeDocument/2006/relationships/hyperlink" Target="http://viperdb.scripps.edu/" TargetMode="External"/><Relationship Id="rId15" Type="http://schemas.openxmlformats.org/officeDocument/2006/relationships/hyperlink" Target="http://blake.bcm.edu/emanwiki/EMAN2/Tutorials" TargetMode="External"/><Relationship Id="rId10" Type="http://schemas.openxmlformats.org/officeDocument/2006/relationships/hyperlink" Target="http://www.cgl.ucsf.edu/chimera/" TargetMode="External"/><Relationship Id="rId4" Type="http://schemas.openxmlformats.org/officeDocument/2006/relationships/hyperlink" Target="http://www.sciencedirect.com/science/article/pii/S096921261000184X?np=y" TargetMode="External"/><Relationship Id="rId9" Type="http://schemas.openxmlformats.org/officeDocument/2006/relationships/hyperlink" Target="http://www.rcsb.org/pdb/home/home.do" TargetMode="External"/><Relationship Id="rId14" Type="http://schemas.openxmlformats.org/officeDocument/2006/relationships/hyperlink" Target="http://franklab.cpmc.columbia.edu/franklab/research/softwa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1858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dirty="0" err="1" smtClean="0"/>
              <a:t>Aliakbar</a:t>
            </a:r>
            <a:r>
              <a:rPr lang="en-US" sz="2000" dirty="0" smtClean="0"/>
              <a:t> </a:t>
            </a:r>
            <a:r>
              <a:rPr lang="en-US" sz="2000" dirty="0" err="1" smtClean="0"/>
              <a:t>Jafarpour</a:t>
            </a:r>
            <a:endParaRPr lang="en-US" sz="2000" dirty="0" smtClean="0"/>
          </a:p>
          <a:p>
            <a:pPr marL="0" indent="0" algn="ctr">
              <a:buNone/>
            </a:pPr>
            <a:r>
              <a:rPr lang="en-US" sz="2000" dirty="0" smtClean="0"/>
              <a:t>jafarpour.a.j@ieee.org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r>
              <a:rPr lang="en-US" sz="2000" dirty="0" smtClean="0"/>
              <a:t>Imaging Facility, ZMBH, University of Heidelberg</a:t>
            </a:r>
          </a:p>
          <a:p>
            <a:pPr marL="0" indent="0" algn="ctr">
              <a:buNone/>
            </a:pPr>
            <a:r>
              <a:rPr lang="en-US" sz="2000" dirty="0" smtClean="0"/>
              <a:t>February 2016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400" dirty="0" smtClean="0"/>
              <a:t>Supplementary notes to the </a:t>
            </a:r>
            <a:r>
              <a:rPr lang="en-US" sz="3400" dirty="0" err="1" smtClean="0">
                <a:hlinkClick r:id="rId2"/>
              </a:rPr>
              <a:t>Matlab</a:t>
            </a:r>
            <a:r>
              <a:rPr lang="en-US" sz="3400" dirty="0" smtClean="0">
                <a:hlinkClick r:id="rId2"/>
              </a:rPr>
              <a:t> course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16007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43" y="3197998"/>
            <a:ext cx="1491942" cy="145803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263" y="2419208"/>
            <a:ext cx="1955467" cy="1466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8554" y="3734655"/>
            <a:ext cx="1366401" cy="10253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3" y="3342883"/>
            <a:ext cx="1600201" cy="259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390" y="4647808"/>
            <a:ext cx="2228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1D</a:t>
            </a:r>
            <a:r>
              <a:rPr lang="en-US" sz="1100" dirty="0" smtClean="0"/>
              <a:t> Variations (</a:t>
            </a:r>
            <a:r>
              <a:rPr lang="en-US" sz="1100" b="1" dirty="0" smtClean="0"/>
              <a:t>1D</a:t>
            </a:r>
            <a:r>
              <a:rPr lang="en-US" sz="1100" dirty="0" smtClean="0"/>
              <a:t> Visualization)</a:t>
            </a:r>
          </a:p>
          <a:p>
            <a:pPr algn="ctr"/>
            <a:r>
              <a:rPr lang="en-US" sz="1100" b="1" dirty="0" smtClean="0"/>
              <a:t>0D</a:t>
            </a:r>
            <a:r>
              <a:rPr lang="en-US" sz="1100" dirty="0" smtClean="0"/>
              <a:t> (point) </a:t>
            </a:r>
            <a:r>
              <a:rPr lang="en-US" sz="1100" i="1" dirty="0" smtClean="0">
                <a:solidFill>
                  <a:srgbClr val="FF0000"/>
                </a:solidFill>
              </a:rPr>
              <a:t>contours</a:t>
            </a:r>
            <a:endParaRPr lang="en-US" sz="11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300" y="2531115"/>
            <a:ext cx="22987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1D</a:t>
            </a:r>
            <a:r>
              <a:rPr lang="en-US" sz="1100" dirty="0" smtClean="0"/>
              <a:t> Variations (</a:t>
            </a:r>
            <a:r>
              <a:rPr lang="en-US" sz="1100" b="1" dirty="0" smtClean="0"/>
              <a:t>2D</a:t>
            </a:r>
            <a:r>
              <a:rPr lang="en-US" sz="1100" dirty="0" smtClean="0"/>
              <a:t> Visualization)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2894081" y="4647808"/>
            <a:ext cx="2349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2</a:t>
            </a:r>
            <a:r>
              <a:rPr lang="en-US" sz="1100" b="1" dirty="0" smtClean="0"/>
              <a:t>D</a:t>
            </a:r>
            <a:r>
              <a:rPr lang="en-US" sz="1100" dirty="0" smtClean="0"/>
              <a:t> Variations (</a:t>
            </a:r>
            <a:r>
              <a:rPr lang="en-US" sz="1100" b="1" dirty="0" smtClean="0"/>
              <a:t>2D</a:t>
            </a:r>
            <a:r>
              <a:rPr lang="en-US" sz="1100" dirty="0" smtClean="0"/>
              <a:t> Visualization)</a:t>
            </a:r>
          </a:p>
          <a:p>
            <a:pPr algn="ctr"/>
            <a:r>
              <a:rPr lang="en-US" sz="1100" b="1" dirty="0" smtClean="0"/>
              <a:t>1D</a:t>
            </a:r>
            <a:r>
              <a:rPr lang="en-US" sz="1100" dirty="0" smtClean="0"/>
              <a:t> (curve) </a:t>
            </a:r>
            <a:r>
              <a:rPr lang="en-US" sz="1100" i="1" dirty="0" smtClean="0">
                <a:solidFill>
                  <a:srgbClr val="FF0000"/>
                </a:solidFill>
              </a:rPr>
              <a:t>contours</a:t>
            </a:r>
            <a:endParaRPr lang="en-US" sz="1100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9686" y="2531115"/>
            <a:ext cx="21441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2</a:t>
            </a:r>
            <a:r>
              <a:rPr lang="en-US" sz="1100" b="1" dirty="0" smtClean="0">
                <a:solidFill>
                  <a:srgbClr val="FF0000"/>
                </a:solidFill>
              </a:rPr>
              <a:t>D</a:t>
            </a:r>
            <a:r>
              <a:rPr lang="en-US" sz="1100" dirty="0" smtClean="0"/>
              <a:t> Variations (</a:t>
            </a:r>
            <a:r>
              <a:rPr lang="en-US" sz="1100" b="1" dirty="0" smtClean="0"/>
              <a:t>3D</a:t>
            </a:r>
            <a:r>
              <a:rPr lang="en-US" sz="1100" dirty="0" smtClean="0"/>
              <a:t> Visualization)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5586667" y="4647808"/>
            <a:ext cx="24066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3D</a:t>
            </a:r>
            <a:r>
              <a:rPr lang="en-US" sz="1100" dirty="0" smtClean="0"/>
              <a:t> Variations (</a:t>
            </a:r>
            <a:r>
              <a:rPr lang="en-US" sz="1100" b="1" dirty="0" smtClean="0"/>
              <a:t>3D</a:t>
            </a:r>
            <a:r>
              <a:rPr lang="en-US" sz="1100" dirty="0" smtClean="0"/>
              <a:t> Visualization)</a:t>
            </a:r>
          </a:p>
          <a:p>
            <a:pPr algn="ctr"/>
            <a:r>
              <a:rPr lang="en-US" sz="1100" b="1" dirty="0" smtClean="0"/>
              <a:t>2D</a:t>
            </a:r>
            <a:r>
              <a:rPr lang="en-US" sz="1100" dirty="0" smtClean="0"/>
              <a:t> (surface) </a:t>
            </a:r>
            <a:r>
              <a:rPr lang="en-US" sz="1100" i="1" dirty="0" smtClean="0">
                <a:solidFill>
                  <a:srgbClr val="FF0000"/>
                </a:solidFill>
              </a:rPr>
              <a:t>contours</a:t>
            </a:r>
            <a:endParaRPr lang="en-US" sz="11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2531115"/>
            <a:ext cx="1752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3</a:t>
            </a:r>
            <a:r>
              <a:rPr lang="en-US" sz="1100" b="1" dirty="0" smtClean="0"/>
              <a:t>D</a:t>
            </a:r>
            <a:r>
              <a:rPr lang="en-US" sz="1100" dirty="0" smtClean="0"/>
              <a:t> Variations (in </a:t>
            </a:r>
            <a:r>
              <a:rPr lang="en-US" sz="1100" b="1" dirty="0" smtClean="0"/>
              <a:t>4D</a:t>
            </a:r>
            <a:r>
              <a:rPr lang="en-US" sz="1100" dirty="0" smtClean="0"/>
              <a:t> Space)</a:t>
            </a:r>
            <a:endParaRPr lang="en-US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5737822" y="5156060"/>
            <a:ext cx="2104385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</a:rPr>
              <a:t>Isosurface</a:t>
            </a:r>
            <a:r>
              <a:rPr lang="en-US" sz="1400" b="1" dirty="0" smtClean="0">
                <a:solidFill>
                  <a:srgbClr val="FF0000"/>
                </a:solidFill>
              </a:rPr>
              <a:t> visualization </a:t>
            </a:r>
            <a:r>
              <a:rPr lang="en-US" sz="1200" b="1" dirty="0" smtClean="0">
                <a:solidFill>
                  <a:srgbClr val="FF0000"/>
                </a:solidFill>
              </a:rPr>
              <a:t>(of a z-stack)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Putting </a:t>
            </a:r>
            <a:r>
              <a:rPr lang="en-US" sz="2800" dirty="0">
                <a:solidFill>
                  <a:srgbClr val="FF0000"/>
                </a:solidFill>
              </a:rPr>
              <a:t>“3D </a:t>
            </a:r>
            <a:r>
              <a:rPr lang="en-US" sz="2800" dirty="0" smtClean="0">
                <a:solidFill>
                  <a:srgbClr val="FF0000"/>
                </a:solidFill>
              </a:rPr>
              <a:t>surface”</a:t>
            </a:r>
            <a:r>
              <a:rPr lang="en-US" sz="2800" dirty="0" smtClean="0"/>
              <a:t> </a:t>
            </a:r>
            <a:r>
              <a:rPr lang="en-US" sz="2800" dirty="0"/>
              <a:t>into perspective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1800" dirty="0" smtClean="0"/>
              <a:t>Contours and variation/visualization dimensions</a:t>
            </a:r>
            <a:br>
              <a:rPr lang="en-US" sz="1800" dirty="0" smtClean="0"/>
            </a:b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5703" y="2180833"/>
            <a:ext cx="151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6699"/>
                </a:solidFill>
              </a:rPr>
              <a:t>I</a:t>
            </a:r>
            <a:r>
              <a:rPr lang="en-US" dirty="0" smtClean="0"/>
              <a:t> = f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FF6699"/>
                </a:solidFill>
              </a:rPr>
              <a:t>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242765" y="2180833"/>
            <a:ext cx="151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6699"/>
                </a:solidFill>
              </a:rPr>
              <a:t>I</a:t>
            </a:r>
            <a:r>
              <a:rPr lang="en-US" dirty="0" smtClean="0"/>
              <a:t> = f</a:t>
            </a:r>
            <a:r>
              <a:rPr lang="en-US" baseline="-25000" dirty="0" smtClean="0"/>
              <a:t>2</a:t>
            </a:r>
            <a:r>
              <a:rPr lang="en-US" dirty="0" smtClean="0"/>
              <a:t>(</a:t>
            </a:r>
            <a:r>
              <a:rPr lang="en-US" b="1" dirty="0" err="1" smtClean="0">
                <a:solidFill>
                  <a:srgbClr val="FF6699"/>
                </a:solidFill>
              </a:rPr>
              <a:t>x</a:t>
            </a:r>
            <a:r>
              <a:rPr lang="en-US" dirty="0" err="1" smtClean="0"/>
              <a:t>,</a:t>
            </a:r>
            <a:r>
              <a:rPr lang="en-US" b="1" dirty="0" err="1" smtClean="0">
                <a:solidFill>
                  <a:srgbClr val="FF6699"/>
                </a:solidFill>
              </a:rPr>
              <a:t>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060910" y="2180833"/>
            <a:ext cx="1517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6699"/>
                </a:solidFill>
              </a:rPr>
              <a:t>I</a:t>
            </a:r>
            <a:r>
              <a:rPr lang="en-US" dirty="0" smtClean="0"/>
              <a:t> = f</a:t>
            </a:r>
            <a:r>
              <a:rPr lang="en-US" baseline="-25000" dirty="0" smtClean="0"/>
              <a:t>3</a:t>
            </a:r>
            <a:r>
              <a:rPr lang="en-US" dirty="0" smtClean="0"/>
              <a:t>(</a:t>
            </a:r>
            <a:r>
              <a:rPr lang="en-US" b="1" dirty="0" err="1" smtClean="0">
                <a:solidFill>
                  <a:srgbClr val="FF6699"/>
                </a:solidFill>
              </a:rPr>
              <a:t>x</a:t>
            </a:r>
            <a:r>
              <a:rPr lang="en-US" dirty="0" err="1" smtClean="0"/>
              <a:t>,</a:t>
            </a:r>
            <a:r>
              <a:rPr lang="en-US" b="1" dirty="0" err="1" smtClean="0">
                <a:solidFill>
                  <a:srgbClr val="FF6699"/>
                </a:solidFill>
              </a:rPr>
              <a:t>y</a:t>
            </a:r>
            <a:r>
              <a:rPr lang="en-US" dirty="0" err="1" smtClean="0"/>
              <a:t>,</a:t>
            </a:r>
            <a:r>
              <a:rPr lang="en-US" b="1" dirty="0" err="1" smtClean="0">
                <a:solidFill>
                  <a:srgbClr val="FF6699"/>
                </a:solidFill>
              </a:rPr>
              <a:t>z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4" y="2742808"/>
            <a:ext cx="1559089" cy="98296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943600" y="2890898"/>
            <a:ext cx="1752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hlinkClick r:id="rId7"/>
              </a:rPr>
              <a:t>Homework for volunteers!</a:t>
            </a:r>
            <a:endParaRPr lang="en-US" sz="1100" i="1" dirty="0"/>
          </a:p>
        </p:txBody>
      </p:sp>
      <p:grpSp>
        <p:nvGrpSpPr>
          <p:cNvPr id="41" name="Group 40"/>
          <p:cNvGrpSpPr>
            <a:grpSpLocks noChangeAspect="1"/>
          </p:cNvGrpSpPr>
          <p:nvPr/>
        </p:nvGrpSpPr>
        <p:grpSpPr>
          <a:xfrm>
            <a:off x="4633192" y="2640325"/>
            <a:ext cx="807178" cy="840932"/>
            <a:chOff x="3811193" y="5399431"/>
            <a:chExt cx="807178" cy="840932"/>
          </a:xfrm>
        </p:grpSpPr>
        <p:cxnSp>
          <p:nvCxnSpPr>
            <p:cNvPr id="36" name="Straight Arrow Connector 35"/>
            <p:cNvCxnSpPr/>
            <p:nvPr/>
          </p:nvCxnSpPr>
          <p:spPr>
            <a:xfrm>
              <a:off x="3938996" y="6096000"/>
              <a:ext cx="40440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4276725" y="5932586"/>
              <a:ext cx="341646" cy="30777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US" sz="1400" dirty="0" smtClean="0">
                  <a:solidFill>
                    <a:srgbClr val="FF6699"/>
                  </a:solidFill>
                </a:rPr>
                <a:t>x</a:t>
              </a:r>
              <a:endParaRPr lang="en-US" dirty="0">
                <a:solidFill>
                  <a:srgbClr val="FF6699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11193" y="5399431"/>
              <a:ext cx="341646" cy="369332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I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flipV="1">
              <a:off x="3948521" y="5678633"/>
              <a:ext cx="0" cy="415635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V="1">
              <a:off x="3958046" y="5791201"/>
              <a:ext cx="318679" cy="29527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181475" y="5531411"/>
              <a:ext cx="341646" cy="369332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US" sz="1400" dirty="0" smtClean="0">
                  <a:solidFill>
                    <a:srgbClr val="FF6699"/>
                  </a:solidFill>
                </a:rPr>
                <a:t>y</a:t>
              </a:r>
              <a:endParaRPr lang="en-US" dirty="0">
                <a:solidFill>
                  <a:srgbClr val="FF6699"/>
                </a:solidFill>
              </a:endParaRPr>
            </a:p>
          </p:txBody>
        </p:sp>
      </p:grpSp>
      <p:grpSp>
        <p:nvGrpSpPr>
          <p:cNvPr id="52" name="Group 51"/>
          <p:cNvGrpSpPr>
            <a:grpSpLocks noChangeAspect="1"/>
          </p:cNvGrpSpPr>
          <p:nvPr/>
        </p:nvGrpSpPr>
        <p:grpSpPr>
          <a:xfrm>
            <a:off x="4919865" y="3675519"/>
            <a:ext cx="816703" cy="857866"/>
            <a:chOff x="3801668" y="5382497"/>
            <a:chExt cx="816703" cy="857866"/>
          </a:xfrm>
        </p:grpSpPr>
        <p:cxnSp>
          <p:nvCxnSpPr>
            <p:cNvPr id="53" name="Straight Arrow Connector 52"/>
            <p:cNvCxnSpPr/>
            <p:nvPr/>
          </p:nvCxnSpPr>
          <p:spPr>
            <a:xfrm>
              <a:off x="3938996" y="6096000"/>
              <a:ext cx="40440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276725" y="5932586"/>
              <a:ext cx="341646" cy="30777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US" sz="1400" dirty="0" smtClean="0">
                  <a:solidFill>
                    <a:srgbClr val="FF6699"/>
                  </a:solidFill>
                </a:rPr>
                <a:t>x</a:t>
              </a:r>
              <a:endParaRPr lang="en-US" dirty="0">
                <a:solidFill>
                  <a:srgbClr val="FF6699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01668" y="5382497"/>
              <a:ext cx="341646" cy="3693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z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 flipV="1">
              <a:off x="3938996" y="5678633"/>
              <a:ext cx="0" cy="415635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V="1">
              <a:off x="3948521" y="5791201"/>
              <a:ext cx="318679" cy="29527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171950" y="5531411"/>
              <a:ext cx="341646" cy="369332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US" sz="1400" dirty="0" smtClean="0">
                  <a:solidFill>
                    <a:srgbClr val="FF6699"/>
                  </a:solidFill>
                </a:rPr>
                <a:t>y</a:t>
              </a:r>
              <a:endParaRPr lang="en-US" dirty="0">
                <a:solidFill>
                  <a:srgbClr val="FF6699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65300" y="1901007"/>
            <a:ext cx="22987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A </a:t>
            </a:r>
            <a:r>
              <a:rPr lang="en-US" sz="1100" b="1" i="1" dirty="0" smtClean="0"/>
              <a:t>Line</a:t>
            </a:r>
            <a:r>
              <a:rPr lang="en-US" sz="1100" dirty="0" smtClean="0"/>
              <a:t> in a single confocal image</a:t>
            </a:r>
            <a:endParaRPr lang="en-US" sz="1100" dirty="0"/>
          </a:p>
        </p:txBody>
      </p:sp>
      <p:sp>
        <p:nvSpPr>
          <p:cNvPr id="48" name="TextBox 47"/>
          <p:cNvSpPr txBox="1"/>
          <p:nvPr/>
        </p:nvSpPr>
        <p:spPr>
          <a:xfrm>
            <a:off x="2789603" y="1901007"/>
            <a:ext cx="22987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A single confocal </a:t>
            </a:r>
            <a:r>
              <a:rPr lang="en-US" sz="1100" b="1" i="1" dirty="0" smtClean="0"/>
              <a:t>image</a:t>
            </a:r>
            <a:endParaRPr lang="en-US" sz="1100" b="1" i="1" dirty="0"/>
          </a:p>
        </p:txBody>
      </p:sp>
      <p:sp>
        <p:nvSpPr>
          <p:cNvPr id="50" name="TextBox 49"/>
          <p:cNvSpPr txBox="1"/>
          <p:nvPr/>
        </p:nvSpPr>
        <p:spPr>
          <a:xfrm>
            <a:off x="5670507" y="1901007"/>
            <a:ext cx="22987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A confocal </a:t>
            </a:r>
            <a:r>
              <a:rPr lang="en-US" sz="1100" b="1" i="1" dirty="0" smtClean="0"/>
              <a:t>z-stack</a:t>
            </a:r>
            <a:endParaRPr lang="en-US" sz="1100" b="1" i="1" dirty="0"/>
          </a:p>
        </p:txBody>
      </p:sp>
      <p:sp>
        <p:nvSpPr>
          <p:cNvPr id="39" name="Oval 38"/>
          <p:cNvSpPr/>
          <p:nvPr/>
        </p:nvSpPr>
        <p:spPr>
          <a:xfrm rot="918559">
            <a:off x="3091382" y="3145923"/>
            <a:ext cx="5746488" cy="1236489"/>
          </a:xfrm>
          <a:prstGeom prst="ellipse">
            <a:avLst/>
          </a:prstGeom>
          <a:noFill/>
          <a:ln>
            <a:gradFill flip="none" rotWithShape="1">
              <a:gsLst>
                <a:gs pos="0">
                  <a:srgbClr val="FF0000"/>
                </a:gs>
                <a:gs pos="100000">
                  <a:srgbClr val="F1B9C2">
                    <a:alpha val="31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ultiply 39"/>
          <p:cNvSpPr/>
          <p:nvPr/>
        </p:nvSpPr>
        <p:spPr>
          <a:xfrm>
            <a:off x="2800182" y="1828800"/>
            <a:ext cx="2332410" cy="2090328"/>
          </a:xfrm>
          <a:prstGeom prst="mathMultiply">
            <a:avLst/>
          </a:prstGeom>
          <a:solidFill>
            <a:srgbClr val="FF000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 rot="21600000">
            <a:off x="4510314" y="3426027"/>
            <a:ext cx="1502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“3D surface”</a:t>
            </a:r>
            <a:endParaRPr lang="en-US" sz="1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40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 animBg="1"/>
      <p:bldP spid="23" grpId="0"/>
      <p:bldP spid="24" grpId="0"/>
      <p:bldP spid="25" grpId="0"/>
      <p:bldP spid="33" grpId="0"/>
      <p:bldP spid="46" grpId="0"/>
      <p:bldP spid="48" grpId="0"/>
      <p:bldP spid="50" grpId="0"/>
      <p:bldP spid="39" grpId="0" animBg="1"/>
      <p:bldP spid="40" grpId="0" animBg="1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853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Think about a (</a:t>
            </a:r>
            <a:r>
              <a:rPr lang="en-US" sz="2400" dirty="0" err="1" smtClean="0"/>
              <a:t>Matlab</a:t>
            </a:r>
            <a:r>
              <a:rPr lang="en-US" sz="2400" dirty="0" smtClean="0"/>
              <a:t>) program to analyze some of your data</a:t>
            </a:r>
            <a:r>
              <a:rPr lang="en-US" sz="2400" dirty="0"/>
              <a:t>       </a:t>
            </a:r>
          </a:p>
          <a:p>
            <a:r>
              <a:rPr lang="en-US" sz="2000" dirty="0" smtClean="0"/>
              <a:t>Write down what you want</a:t>
            </a:r>
          </a:p>
          <a:p>
            <a:pPr lvl="1"/>
            <a:r>
              <a:rPr lang="en-US" sz="1600" dirty="0" smtClean="0"/>
              <a:t>With informal language </a:t>
            </a:r>
          </a:p>
          <a:p>
            <a:pPr lvl="1"/>
            <a:r>
              <a:rPr lang="en-US" sz="1600" dirty="0"/>
              <a:t>By using biological terms</a:t>
            </a:r>
          </a:p>
          <a:p>
            <a:pPr lvl="1"/>
            <a:r>
              <a:rPr lang="en-US" sz="1600" dirty="0" smtClean="0"/>
              <a:t>By referring </a:t>
            </a:r>
            <a:r>
              <a:rPr lang="en-US" sz="1600" dirty="0"/>
              <a:t>to biological </a:t>
            </a:r>
            <a:r>
              <a:rPr lang="en-US" sz="1600" dirty="0" smtClean="0"/>
              <a:t>background (concepts)</a:t>
            </a:r>
          </a:p>
          <a:p>
            <a:pPr lvl="1"/>
            <a:r>
              <a:rPr lang="en-US" sz="1600" dirty="0" smtClean="0"/>
              <a:t>By referring to biological background (people, institutions, publications)</a:t>
            </a:r>
          </a:p>
          <a:p>
            <a:r>
              <a:rPr lang="en-US" sz="2000" dirty="0" smtClean="0"/>
              <a:t>Write </a:t>
            </a:r>
            <a:r>
              <a:rPr lang="en-US" sz="2000" dirty="0"/>
              <a:t>down what you want</a:t>
            </a:r>
          </a:p>
          <a:p>
            <a:pPr lvl="1"/>
            <a:r>
              <a:rPr lang="en-US" sz="1600" dirty="0" smtClean="0"/>
              <a:t>With informal language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Without</a:t>
            </a:r>
            <a:r>
              <a:rPr lang="en-US" sz="1600" dirty="0"/>
              <a:t> using biological terms</a:t>
            </a:r>
          </a:p>
          <a:p>
            <a:pPr lvl="1"/>
            <a:r>
              <a:rPr lang="en-US" sz="1600" b="1" dirty="0" smtClean="0">
                <a:solidFill>
                  <a:srgbClr val="FF0000"/>
                </a:solidFill>
              </a:rPr>
              <a:t>Without</a:t>
            </a:r>
            <a:r>
              <a:rPr lang="en-US" sz="1600" dirty="0" smtClean="0"/>
              <a:t> </a:t>
            </a:r>
            <a:r>
              <a:rPr lang="en-US" sz="1600" dirty="0"/>
              <a:t>referring to </a:t>
            </a:r>
            <a:r>
              <a:rPr lang="en-US" sz="1600" dirty="0" smtClean="0"/>
              <a:t>biological </a:t>
            </a:r>
            <a:r>
              <a:rPr lang="en-US" sz="1600" dirty="0"/>
              <a:t>background</a:t>
            </a:r>
          </a:p>
          <a:p>
            <a:pPr lvl="1"/>
            <a:r>
              <a:rPr lang="en-US" sz="1600" dirty="0" smtClean="0"/>
              <a:t>With </a:t>
            </a:r>
            <a:r>
              <a:rPr lang="en-US" sz="1600" dirty="0" smtClean="0">
                <a:hlinkClick r:id="rId2"/>
              </a:rPr>
              <a:t>very simple (not fancy) </a:t>
            </a:r>
            <a:r>
              <a:rPr lang="en-US" sz="1600" b="1" dirty="0" smtClean="0">
                <a:solidFill>
                  <a:srgbClr val="FF0000"/>
                </a:solidFill>
                <a:hlinkClick r:id="rId2"/>
              </a:rPr>
              <a:t>graphics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lvl="1"/>
            <a:r>
              <a:rPr lang="en-US" sz="1600" dirty="0" smtClean="0"/>
              <a:t>With </a:t>
            </a:r>
            <a:r>
              <a:rPr lang="en-US" sz="1600" b="1" dirty="0" smtClean="0">
                <a:solidFill>
                  <a:srgbClr val="FF0000"/>
                </a:solidFill>
              </a:rPr>
              <a:t>simple words</a:t>
            </a:r>
            <a:r>
              <a:rPr lang="en-US" sz="1600" dirty="0" smtClean="0"/>
              <a:t> (such as “first image”, “Intense spots”, “curve”, “object”, ….)</a:t>
            </a:r>
          </a:p>
          <a:p>
            <a:pPr lvl="1"/>
            <a:r>
              <a:rPr lang="en-US" sz="1600" dirty="0" smtClean="0"/>
              <a:t>(The same </a:t>
            </a:r>
            <a:r>
              <a:rPr lang="en-US" sz="1600" dirty="0" smtClean="0">
                <a:hlinkClick r:id="rId3"/>
              </a:rPr>
              <a:t>language</a:t>
            </a:r>
            <a:r>
              <a:rPr lang="en-US" sz="1600" dirty="0" smtClean="0"/>
              <a:t> that you like to be used by a [non-biologist] mathematician)</a:t>
            </a:r>
            <a:endParaRPr lang="en-US" sz="16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400" dirty="0" smtClean="0"/>
              <a:t>Homework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67994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6000"/>
            <a:ext cx="8229600" cy="1447200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There </a:t>
            </a:r>
            <a:r>
              <a:rPr lang="en-US" sz="2400" dirty="0"/>
              <a:t>is no wrong </a:t>
            </a:r>
            <a:r>
              <a:rPr lang="en-US" sz="2400" dirty="0" smtClean="0"/>
              <a:t>question.</a:t>
            </a:r>
          </a:p>
          <a:p>
            <a:pPr marL="742950" lvl="2" indent="-342900"/>
            <a:r>
              <a:rPr lang="en-US" sz="2000" dirty="0" smtClean="0"/>
              <a:t>Please </a:t>
            </a:r>
            <a:r>
              <a:rPr lang="en-US" sz="2000" dirty="0"/>
              <a:t>ask </a:t>
            </a:r>
            <a:r>
              <a:rPr lang="en-US" sz="2000" dirty="0" smtClean="0"/>
              <a:t>questions; one doesn’t lose face.</a:t>
            </a:r>
            <a:endParaRPr lang="en-US" sz="20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Copy-pasting programs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400" dirty="0" smtClean="0"/>
              <a:t>Quick reminder</a:t>
            </a:r>
            <a:endParaRPr lang="en-US" sz="3400" dirty="0"/>
          </a:p>
        </p:txBody>
      </p:sp>
      <p:sp>
        <p:nvSpPr>
          <p:cNvPr id="2" name="TextBox 1"/>
          <p:cNvSpPr txBox="1"/>
          <p:nvPr/>
        </p:nvSpPr>
        <p:spPr>
          <a:xfrm>
            <a:off x="1066800" y="2713672"/>
            <a:ext cx="297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hlinkClick r:id="rId2"/>
              </a:rPr>
              <a:t>Web browser</a:t>
            </a:r>
            <a:endParaRPr lang="en-US" dirty="0" smtClean="0"/>
          </a:p>
          <a:p>
            <a:r>
              <a:rPr lang="en-US" b="1" dirty="0" err="1" smtClean="0"/>
              <a:t>Cmd</a:t>
            </a:r>
            <a:r>
              <a:rPr lang="en-US" b="1" dirty="0" smtClean="0"/>
              <a:t> + A</a:t>
            </a:r>
            <a:r>
              <a:rPr lang="en-US" dirty="0" smtClean="0"/>
              <a:t> </a:t>
            </a:r>
            <a:r>
              <a:rPr lang="en-US" sz="1400" dirty="0" smtClean="0"/>
              <a:t>(select all)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err="1" smtClean="0"/>
              <a:t>Cmd</a:t>
            </a:r>
            <a:r>
              <a:rPr lang="en-US" b="1" dirty="0" smtClean="0"/>
              <a:t> + C</a:t>
            </a:r>
            <a:r>
              <a:rPr lang="en-US" dirty="0" smtClean="0"/>
              <a:t> </a:t>
            </a:r>
            <a:r>
              <a:rPr lang="en-US" sz="1400" dirty="0" smtClean="0"/>
              <a:t>(copy)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05400" y="2713672"/>
            <a:ext cx="32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Matlab</a:t>
            </a:r>
            <a:endParaRPr lang="en-US" dirty="0" smtClean="0"/>
          </a:p>
          <a:p>
            <a:r>
              <a:rPr lang="en-US" b="1" dirty="0" err="1"/>
              <a:t>Cmd</a:t>
            </a:r>
            <a:r>
              <a:rPr lang="en-US" b="1" dirty="0"/>
              <a:t> + A</a:t>
            </a:r>
            <a:r>
              <a:rPr lang="en-US" dirty="0"/>
              <a:t> </a:t>
            </a:r>
            <a:r>
              <a:rPr lang="en-US" sz="1400" dirty="0"/>
              <a:t>(select all in an open file), or</a:t>
            </a:r>
          </a:p>
          <a:p>
            <a:r>
              <a:rPr lang="en-US" b="1" dirty="0" err="1"/>
              <a:t>Cmd</a:t>
            </a:r>
            <a:r>
              <a:rPr lang="en-US" b="1" dirty="0"/>
              <a:t> + </a:t>
            </a:r>
            <a:r>
              <a:rPr lang="en-US" b="1" dirty="0" smtClean="0"/>
              <a:t>N</a:t>
            </a:r>
            <a:r>
              <a:rPr lang="en-US" dirty="0" smtClean="0"/>
              <a:t> </a:t>
            </a:r>
            <a:r>
              <a:rPr lang="en-US" sz="1400" dirty="0" smtClean="0"/>
              <a:t>(new file creation)</a:t>
            </a:r>
            <a:endParaRPr lang="en-US" dirty="0"/>
          </a:p>
          <a:p>
            <a:endParaRPr lang="en-US" dirty="0"/>
          </a:p>
          <a:p>
            <a:r>
              <a:rPr lang="en-US" b="1" dirty="0" err="1" smtClean="0"/>
              <a:t>Cmd</a:t>
            </a:r>
            <a:r>
              <a:rPr lang="en-US" b="1" dirty="0" smtClean="0"/>
              <a:t> + V</a:t>
            </a:r>
            <a:r>
              <a:rPr lang="en-US" dirty="0" smtClean="0"/>
              <a:t> </a:t>
            </a:r>
            <a:r>
              <a:rPr lang="en-US" sz="1400" dirty="0" smtClean="0"/>
              <a:t>(paste)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3429000" y="3480137"/>
            <a:ext cx="1143000" cy="224135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the goals </a:t>
            </a:r>
            <a:r>
              <a:rPr lang="en-US" sz="2400" dirty="0" smtClean="0"/>
              <a:t>are </a:t>
            </a:r>
            <a:r>
              <a:rPr lang="en-US" sz="2400" b="1" dirty="0" smtClean="0">
                <a:solidFill>
                  <a:srgbClr val="FF0000"/>
                </a:solidFill>
              </a:rPr>
              <a:t>not</a:t>
            </a:r>
            <a:r>
              <a:rPr lang="en-US" sz="2400" dirty="0"/>
              <a:t>       </a:t>
            </a:r>
          </a:p>
          <a:p>
            <a:r>
              <a:rPr lang="en-US" sz="2000" dirty="0" smtClean="0"/>
              <a:t>Complete coverage of programming concepts/tools in </a:t>
            </a:r>
            <a:r>
              <a:rPr lang="en-US" sz="2000" dirty="0" err="1" smtClean="0"/>
              <a:t>Matlab</a:t>
            </a:r>
            <a:endParaRPr lang="en-US" sz="2000" dirty="0" smtClean="0"/>
          </a:p>
          <a:p>
            <a:r>
              <a:rPr lang="en-US" sz="2000" dirty="0" smtClean="0"/>
              <a:t>Writing advanced </a:t>
            </a:r>
            <a:r>
              <a:rPr lang="en-US" sz="2000" dirty="0" err="1" smtClean="0"/>
              <a:t>Matlab</a:t>
            </a:r>
            <a:r>
              <a:rPr lang="en-US" sz="2000" dirty="0" smtClean="0"/>
              <a:t> programs</a:t>
            </a:r>
          </a:p>
          <a:p>
            <a:r>
              <a:rPr lang="en-US" sz="2000" dirty="0" smtClean="0"/>
              <a:t>Review of the mathematics behind </a:t>
            </a:r>
            <a:r>
              <a:rPr lang="en-US" sz="2000" dirty="0" err="1" smtClean="0"/>
              <a:t>Matlab</a:t>
            </a:r>
            <a:endParaRPr lang="en-US" sz="2000" dirty="0" smtClean="0"/>
          </a:p>
          <a:p>
            <a:r>
              <a:rPr lang="en-US" sz="2000" dirty="0" smtClean="0"/>
              <a:t>Coverage of biological concepts, experiments, or data interpretation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400" dirty="0" smtClean="0"/>
              <a:t>What </a:t>
            </a:r>
            <a:r>
              <a:rPr lang="en-US" sz="2400" dirty="0"/>
              <a:t>the goals </a:t>
            </a:r>
            <a:r>
              <a:rPr lang="en-US" sz="2400" b="1" dirty="0" smtClean="0">
                <a:solidFill>
                  <a:srgbClr val="FF0000"/>
                </a:solidFill>
              </a:rPr>
              <a:t>are</a:t>
            </a:r>
            <a:r>
              <a:rPr lang="en-US" sz="2400" dirty="0"/>
              <a:t>       </a:t>
            </a:r>
            <a:endParaRPr lang="en-US" sz="2400" dirty="0" smtClean="0"/>
          </a:p>
          <a:p>
            <a:r>
              <a:rPr lang="en-US" sz="2000" dirty="0" smtClean="0"/>
              <a:t>Bypassing unnecessary details in an application-oriented approach</a:t>
            </a:r>
          </a:p>
          <a:p>
            <a:r>
              <a:rPr lang="en-US" sz="2000" dirty="0" smtClean="0"/>
              <a:t>Enhancing analytical thinking and objective formulation of problems</a:t>
            </a:r>
          </a:p>
          <a:p>
            <a:r>
              <a:rPr lang="en-US" sz="2000" dirty="0" smtClean="0"/>
              <a:t>Providing a solid background/vision for those willing to dive deeper into programming/analysis</a:t>
            </a:r>
          </a:p>
          <a:p>
            <a:endParaRPr lang="en-US" sz="20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400" dirty="0" smtClean="0"/>
              <a:t>Goals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77461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9220" y="3011056"/>
            <a:ext cx="1971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Biological knowledge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6164" y="4010248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B050"/>
                </a:solidFill>
              </a:rPr>
              <a:t>Technical knowledge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9873" y="3486230"/>
            <a:ext cx="1115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Experiment</a:t>
            </a:r>
            <a:endParaRPr lang="en-US" sz="14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198100" y="3747827"/>
            <a:ext cx="431791" cy="383147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124200" y="3201888"/>
            <a:ext cx="505691" cy="3483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648200" y="3644762"/>
            <a:ext cx="457200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21572" y="3490873"/>
            <a:ext cx="557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Data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6123709" y="3527817"/>
            <a:ext cx="810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Results</a:t>
            </a:r>
            <a:endParaRPr lang="en-US" sz="14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666509" y="3644763"/>
            <a:ext cx="457200" cy="1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124200" y="3164944"/>
            <a:ext cx="2895600" cy="38527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198100" y="3747827"/>
            <a:ext cx="2821700" cy="416309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rved Right Arrow 31"/>
          <p:cNvSpPr/>
          <p:nvPr/>
        </p:nvSpPr>
        <p:spPr>
          <a:xfrm rot="5856726">
            <a:off x="4015621" y="675640"/>
            <a:ext cx="755971" cy="4366735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urved Right Arrow 32"/>
          <p:cNvSpPr/>
          <p:nvPr/>
        </p:nvSpPr>
        <p:spPr>
          <a:xfrm rot="4983799" flipH="1">
            <a:off x="4016783" y="2249548"/>
            <a:ext cx="755971" cy="4366735"/>
          </a:xfrm>
          <a:prstGeom prst="curved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1072388">
            <a:off x="3756574" y="3904868"/>
            <a:ext cx="1716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{ …, This course, …}</a:t>
            </a:r>
            <a:endParaRPr lang="en-US" sz="1400" dirty="0"/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400" dirty="0" smtClean="0"/>
              <a:t>The role of data analysis</a:t>
            </a:r>
            <a:endParaRPr lang="en-US" sz="3400" dirty="0"/>
          </a:p>
        </p:txBody>
      </p:sp>
      <p:sp>
        <p:nvSpPr>
          <p:cNvPr id="18" name="TextBox 17"/>
          <p:cNvSpPr txBox="1"/>
          <p:nvPr/>
        </p:nvSpPr>
        <p:spPr>
          <a:xfrm rot="557752">
            <a:off x="3750817" y="2255418"/>
            <a:ext cx="1716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Interesting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 rot="492638">
            <a:off x="3109724" y="3056228"/>
            <a:ext cx="27512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Clarity, objectivity, interest, …?</a:t>
            </a:r>
            <a:endParaRPr lang="en-US" sz="1400" b="1" dirty="0"/>
          </a:p>
        </p:txBody>
      </p:sp>
      <p:sp>
        <p:nvSpPr>
          <p:cNvPr id="2" name="Oval 1"/>
          <p:cNvSpPr/>
          <p:nvPr/>
        </p:nvSpPr>
        <p:spPr>
          <a:xfrm>
            <a:off x="5400966" y="3595832"/>
            <a:ext cx="1697181" cy="239762"/>
          </a:xfrm>
          <a:prstGeom prst="ellipse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162800" y="3514394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Hey programmer Pal,</a:t>
            </a:r>
          </a:p>
          <a:p>
            <a:r>
              <a:rPr lang="en-US" sz="1200" dirty="0" smtClean="0"/>
              <a:t>What do </a:t>
            </a:r>
            <a:r>
              <a:rPr lang="en-US" sz="1200" i="1" dirty="0" smtClean="0"/>
              <a:t>we</a:t>
            </a:r>
            <a:r>
              <a:rPr lang="en-US" sz="1200" dirty="0" smtClean="0"/>
              <a:t> see?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4848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32" grpId="0" animBg="1"/>
      <p:bldP spid="33" grpId="0" animBg="1"/>
      <p:bldP spid="34" grpId="0"/>
      <p:bldP spid="18" grpId="0"/>
      <p:bldP spid="21" grpId="0"/>
      <p:bldP spid="2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Running different versions</a:t>
            </a:r>
          </a:p>
          <a:p>
            <a:pPr lvl="1"/>
            <a:r>
              <a:rPr lang="en-US" sz="1600" dirty="0" smtClean="0"/>
              <a:t>Observation of changes from one version to the next</a:t>
            </a:r>
          </a:p>
          <a:p>
            <a:pPr lvl="1"/>
            <a:r>
              <a:rPr lang="en-US" sz="1600" dirty="0" smtClean="0"/>
              <a:t>Noticing the brief notes about such changes</a:t>
            </a:r>
          </a:p>
          <a:p>
            <a:r>
              <a:rPr lang="en-US" sz="2000" dirty="0" smtClean="0"/>
              <a:t>(One’s own) Concluding notes</a:t>
            </a:r>
          </a:p>
          <a:p>
            <a:pPr lvl="1"/>
            <a:r>
              <a:rPr lang="en-US" sz="1600" dirty="0" smtClean="0"/>
              <a:t>Individual new commands</a:t>
            </a:r>
          </a:p>
          <a:p>
            <a:pPr lvl="1"/>
            <a:r>
              <a:rPr lang="en-US" sz="1600" dirty="0" smtClean="0"/>
              <a:t>Ambiguities and uncertainties</a:t>
            </a:r>
          </a:p>
          <a:p>
            <a:pPr lvl="1"/>
            <a:r>
              <a:rPr lang="en-US" sz="1600" dirty="0" smtClean="0"/>
              <a:t>Hypotheses and testing them</a:t>
            </a:r>
          </a:p>
          <a:p>
            <a:pPr lvl="1"/>
            <a:r>
              <a:rPr lang="en-US" sz="1600" dirty="0" smtClean="0"/>
              <a:t>Official </a:t>
            </a:r>
            <a:r>
              <a:rPr lang="en-US" sz="1600" dirty="0" smtClean="0">
                <a:hlinkClick r:id="rId2"/>
              </a:rPr>
              <a:t>documentation</a:t>
            </a:r>
            <a:r>
              <a:rPr lang="en-US" sz="1600" dirty="0" smtClean="0"/>
              <a:t> of the commands</a:t>
            </a:r>
          </a:p>
          <a:p>
            <a:pPr lvl="1"/>
            <a:r>
              <a:rPr lang="en-US" sz="1600" dirty="0" smtClean="0"/>
              <a:t>Similar commands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400" dirty="0" smtClean="0"/>
              <a:t>Using exercises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06788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From raw (2D or 3D) data to 2D screen</a:t>
            </a:r>
            <a:endParaRPr lang="en-US" sz="2800" dirty="0"/>
          </a:p>
        </p:txBody>
      </p:sp>
      <p:grpSp>
        <p:nvGrpSpPr>
          <p:cNvPr id="1024" name="Group 1023"/>
          <p:cNvGrpSpPr>
            <a:grpSpLocks noChangeAspect="1"/>
          </p:cNvGrpSpPr>
          <p:nvPr/>
        </p:nvGrpSpPr>
        <p:grpSpPr>
          <a:xfrm>
            <a:off x="4800600" y="1752600"/>
            <a:ext cx="1743941" cy="1932385"/>
            <a:chOff x="4582390" y="1577459"/>
            <a:chExt cx="1743941" cy="1932385"/>
          </a:xfrm>
          <a:scene3d>
            <a:camera prst="perspectiveFront" fov="7200000">
              <a:rot lat="0" lon="2400000" rev="0"/>
            </a:camera>
            <a:lightRig rig="threePt" dir="t"/>
          </a:scene3d>
        </p:grpSpPr>
        <p:sp>
          <p:nvSpPr>
            <p:cNvPr id="114" name="Frame 113"/>
            <p:cNvSpPr/>
            <p:nvPr/>
          </p:nvSpPr>
          <p:spPr>
            <a:xfrm>
              <a:off x="4582391" y="1619250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5" name="Frame 114"/>
            <p:cNvSpPr/>
            <p:nvPr/>
          </p:nvSpPr>
          <p:spPr>
            <a:xfrm>
              <a:off x="4859482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6" name="Frame 115"/>
            <p:cNvSpPr/>
            <p:nvPr/>
          </p:nvSpPr>
          <p:spPr>
            <a:xfrm>
              <a:off x="5154757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7" name="Frame 116"/>
            <p:cNvSpPr/>
            <p:nvPr/>
          </p:nvSpPr>
          <p:spPr>
            <a:xfrm>
              <a:off x="5450032" y="1619250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8" name="Frame 117"/>
            <p:cNvSpPr/>
            <p:nvPr/>
          </p:nvSpPr>
          <p:spPr>
            <a:xfrm>
              <a:off x="5727123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9" name="Frame 118"/>
            <p:cNvSpPr/>
            <p:nvPr/>
          </p:nvSpPr>
          <p:spPr>
            <a:xfrm>
              <a:off x="6022398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4582390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4859481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5146097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432280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718463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022397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56" name="Frame 155"/>
            <p:cNvSpPr/>
            <p:nvPr/>
          </p:nvSpPr>
          <p:spPr>
            <a:xfrm>
              <a:off x="4582391" y="1927741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" name="Frame 156"/>
            <p:cNvSpPr/>
            <p:nvPr/>
          </p:nvSpPr>
          <p:spPr>
            <a:xfrm>
              <a:off x="4859482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8" name="Frame 157"/>
            <p:cNvSpPr/>
            <p:nvPr/>
          </p:nvSpPr>
          <p:spPr>
            <a:xfrm>
              <a:off x="5154757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9" name="Frame 158"/>
            <p:cNvSpPr/>
            <p:nvPr/>
          </p:nvSpPr>
          <p:spPr>
            <a:xfrm>
              <a:off x="5450032" y="1927741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0" name="Frame 159"/>
            <p:cNvSpPr/>
            <p:nvPr/>
          </p:nvSpPr>
          <p:spPr>
            <a:xfrm>
              <a:off x="5727123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1" name="Frame 160"/>
            <p:cNvSpPr/>
            <p:nvPr/>
          </p:nvSpPr>
          <p:spPr>
            <a:xfrm>
              <a:off x="6022398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4582390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4859481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5146097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5432280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5718463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6022397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68" name="Frame 167"/>
            <p:cNvSpPr/>
            <p:nvPr/>
          </p:nvSpPr>
          <p:spPr>
            <a:xfrm>
              <a:off x="4582391" y="2245757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9" name="Frame 168"/>
            <p:cNvSpPr/>
            <p:nvPr/>
          </p:nvSpPr>
          <p:spPr>
            <a:xfrm>
              <a:off x="4859482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0" name="Frame 169"/>
            <p:cNvSpPr/>
            <p:nvPr/>
          </p:nvSpPr>
          <p:spPr>
            <a:xfrm>
              <a:off x="5154757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1" name="Frame 170"/>
            <p:cNvSpPr/>
            <p:nvPr/>
          </p:nvSpPr>
          <p:spPr>
            <a:xfrm>
              <a:off x="5450032" y="2245757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2" name="Frame 171"/>
            <p:cNvSpPr/>
            <p:nvPr/>
          </p:nvSpPr>
          <p:spPr>
            <a:xfrm>
              <a:off x="5727123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3" name="Frame 172"/>
            <p:cNvSpPr/>
            <p:nvPr/>
          </p:nvSpPr>
          <p:spPr>
            <a:xfrm>
              <a:off x="6022398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582390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4859481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5146097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5432280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5718463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6022397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180" name="Frame 179"/>
            <p:cNvSpPr/>
            <p:nvPr/>
          </p:nvSpPr>
          <p:spPr>
            <a:xfrm>
              <a:off x="4582391" y="2554248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1" name="Frame 180"/>
            <p:cNvSpPr/>
            <p:nvPr/>
          </p:nvSpPr>
          <p:spPr>
            <a:xfrm>
              <a:off x="4859482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2" name="Frame 181"/>
            <p:cNvSpPr/>
            <p:nvPr/>
          </p:nvSpPr>
          <p:spPr>
            <a:xfrm>
              <a:off x="5154757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3" name="Frame 182"/>
            <p:cNvSpPr/>
            <p:nvPr/>
          </p:nvSpPr>
          <p:spPr>
            <a:xfrm>
              <a:off x="5450032" y="2554248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4" name="Frame 183"/>
            <p:cNvSpPr/>
            <p:nvPr/>
          </p:nvSpPr>
          <p:spPr>
            <a:xfrm>
              <a:off x="5727123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5" name="Frame 184"/>
            <p:cNvSpPr/>
            <p:nvPr/>
          </p:nvSpPr>
          <p:spPr>
            <a:xfrm>
              <a:off x="6022398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4582390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4859481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5146097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5432280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5718463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6022397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10" name="Frame 209"/>
            <p:cNvSpPr/>
            <p:nvPr/>
          </p:nvSpPr>
          <p:spPr>
            <a:xfrm>
              <a:off x="4582391" y="2873812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1" name="Frame 210"/>
            <p:cNvSpPr/>
            <p:nvPr/>
          </p:nvSpPr>
          <p:spPr>
            <a:xfrm>
              <a:off x="4859482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2" name="Frame 211"/>
            <p:cNvSpPr/>
            <p:nvPr/>
          </p:nvSpPr>
          <p:spPr>
            <a:xfrm>
              <a:off x="5154757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3" name="Frame 212"/>
            <p:cNvSpPr/>
            <p:nvPr/>
          </p:nvSpPr>
          <p:spPr>
            <a:xfrm>
              <a:off x="5450032" y="2873812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4" name="Frame 213"/>
            <p:cNvSpPr/>
            <p:nvPr/>
          </p:nvSpPr>
          <p:spPr>
            <a:xfrm>
              <a:off x="5727123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5" name="Frame 214"/>
            <p:cNvSpPr/>
            <p:nvPr/>
          </p:nvSpPr>
          <p:spPr>
            <a:xfrm>
              <a:off x="6022398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4582390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4859481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5146097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5432280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20" name="TextBox 219"/>
            <p:cNvSpPr txBox="1"/>
            <p:nvPr/>
          </p:nvSpPr>
          <p:spPr>
            <a:xfrm>
              <a:off x="5718463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221" name="TextBox 220"/>
            <p:cNvSpPr txBox="1"/>
            <p:nvPr/>
          </p:nvSpPr>
          <p:spPr>
            <a:xfrm>
              <a:off x="6022397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22" name="Frame 221"/>
            <p:cNvSpPr/>
            <p:nvPr/>
          </p:nvSpPr>
          <p:spPr>
            <a:xfrm>
              <a:off x="4582391" y="3182303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3" name="Frame 222"/>
            <p:cNvSpPr/>
            <p:nvPr/>
          </p:nvSpPr>
          <p:spPr>
            <a:xfrm>
              <a:off x="4859482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4" name="Frame 223"/>
            <p:cNvSpPr/>
            <p:nvPr/>
          </p:nvSpPr>
          <p:spPr>
            <a:xfrm>
              <a:off x="5154757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5" name="Frame 224"/>
            <p:cNvSpPr/>
            <p:nvPr/>
          </p:nvSpPr>
          <p:spPr>
            <a:xfrm>
              <a:off x="5450032" y="3182303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6" name="Frame 225"/>
            <p:cNvSpPr/>
            <p:nvPr/>
          </p:nvSpPr>
          <p:spPr>
            <a:xfrm>
              <a:off x="5727123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7" name="Frame 226"/>
            <p:cNvSpPr/>
            <p:nvPr/>
          </p:nvSpPr>
          <p:spPr>
            <a:xfrm>
              <a:off x="6022398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4582390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29" name="TextBox 228"/>
            <p:cNvSpPr txBox="1"/>
            <p:nvPr/>
          </p:nvSpPr>
          <p:spPr>
            <a:xfrm>
              <a:off x="4859481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5146097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31" name="TextBox 230"/>
            <p:cNvSpPr txBox="1"/>
            <p:nvPr/>
          </p:nvSpPr>
          <p:spPr>
            <a:xfrm>
              <a:off x="5432280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5718463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6022397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794390"/>
            <a:ext cx="1743941" cy="1848803"/>
          </a:xfrm>
          <a:prstGeom prst="rect">
            <a:avLst/>
          </a:prstGeom>
          <a:noFill/>
          <a:ln>
            <a:noFill/>
          </a:ln>
          <a:scene3d>
            <a:camera prst="perspectiveFront" fov="7200000">
              <a:rot lat="0" lon="24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" name="TextBox 1024"/>
          <p:cNvSpPr txBox="1"/>
          <p:nvPr/>
        </p:nvSpPr>
        <p:spPr>
          <a:xfrm>
            <a:off x="5001924" y="1307068"/>
            <a:ext cx="160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B400B4"/>
                </a:solidFill>
              </a:rPr>
              <a:t>Raw</a:t>
            </a:r>
            <a:r>
              <a:rPr lang="en-US" dirty="0" smtClean="0"/>
              <a:t> (</a:t>
            </a:r>
            <a:r>
              <a:rPr lang="en-US" b="1" dirty="0" smtClean="0">
                <a:solidFill>
                  <a:srgbClr val="FF0000"/>
                </a:solidFill>
              </a:rPr>
              <a:t>2D</a:t>
            </a:r>
            <a:r>
              <a:rPr lang="en-US" dirty="0" smtClean="0"/>
              <a:t>) data</a:t>
            </a:r>
            <a:endParaRPr lang="en-US" dirty="0"/>
          </a:p>
        </p:txBody>
      </p:sp>
      <p:sp>
        <p:nvSpPr>
          <p:cNvPr id="240" name="TextBox 239"/>
          <p:cNvSpPr txBox="1"/>
          <p:nvPr/>
        </p:nvSpPr>
        <p:spPr>
          <a:xfrm>
            <a:off x="7232503" y="1307068"/>
            <a:ext cx="160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2D Screen</a:t>
            </a:r>
            <a:endParaRPr lang="en-US" dirty="0"/>
          </a:p>
        </p:txBody>
      </p:sp>
      <p:grpSp>
        <p:nvGrpSpPr>
          <p:cNvPr id="242" name="Group 241"/>
          <p:cNvGrpSpPr>
            <a:grpSpLocks noChangeAspect="1"/>
          </p:cNvGrpSpPr>
          <p:nvPr/>
        </p:nvGrpSpPr>
        <p:grpSpPr>
          <a:xfrm>
            <a:off x="4800600" y="4727853"/>
            <a:ext cx="1743941" cy="1932385"/>
            <a:chOff x="4582390" y="1577459"/>
            <a:chExt cx="1743941" cy="1932385"/>
          </a:xfrm>
          <a:scene3d>
            <a:camera prst="perspectiveFront" fov="7200000">
              <a:rot lat="0" lon="2400000" rev="0"/>
            </a:camera>
            <a:lightRig rig="threePt" dir="t"/>
          </a:scene3d>
        </p:grpSpPr>
        <p:sp>
          <p:nvSpPr>
            <p:cNvPr id="243" name="Frame 242"/>
            <p:cNvSpPr/>
            <p:nvPr/>
          </p:nvSpPr>
          <p:spPr>
            <a:xfrm>
              <a:off x="4582391" y="1619250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4" name="Frame 243"/>
            <p:cNvSpPr/>
            <p:nvPr/>
          </p:nvSpPr>
          <p:spPr>
            <a:xfrm>
              <a:off x="4859482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5" name="Frame 244"/>
            <p:cNvSpPr/>
            <p:nvPr/>
          </p:nvSpPr>
          <p:spPr>
            <a:xfrm>
              <a:off x="5154757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6" name="Frame 245"/>
            <p:cNvSpPr/>
            <p:nvPr/>
          </p:nvSpPr>
          <p:spPr>
            <a:xfrm>
              <a:off x="5450032" y="1619250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7" name="Frame 246"/>
            <p:cNvSpPr/>
            <p:nvPr/>
          </p:nvSpPr>
          <p:spPr>
            <a:xfrm>
              <a:off x="5727123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8" name="Frame 247"/>
            <p:cNvSpPr/>
            <p:nvPr/>
          </p:nvSpPr>
          <p:spPr>
            <a:xfrm>
              <a:off x="6022398" y="1619250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4582390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4859481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5146097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5432280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5718463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6022397" y="1577459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55" name="Frame 254"/>
            <p:cNvSpPr/>
            <p:nvPr/>
          </p:nvSpPr>
          <p:spPr>
            <a:xfrm>
              <a:off x="4582391" y="1927741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6" name="Frame 255"/>
            <p:cNvSpPr/>
            <p:nvPr/>
          </p:nvSpPr>
          <p:spPr>
            <a:xfrm>
              <a:off x="4859482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7" name="Frame 256"/>
            <p:cNvSpPr/>
            <p:nvPr/>
          </p:nvSpPr>
          <p:spPr>
            <a:xfrm>
              <a:off x="5154757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8" name="Frame 257"/>
            <p:cNvSpPr/>
            <p:nvPr/>
          </p:nvSpPr>
          <p:spPr>
            <a:xfrm>
              <a:off x="5450032" y="1927741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9" name="Frame 258"/>
            <p:cNvSpPr/>
            <p:nvPr/>
          </p:nvSpPr>
          <p:spPr>
            <a:xfrm>
              <a:off x="5727123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0" name="Frame 259"/>
            <p:cNvSpPr/>
            <p:nvPr/>
          </p:nvSpPr>
          <p:spPr>
            <a:xfrm>
              <a:off x="6022398" y="1927741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1" name="TextBox 260"/>
            <p:cNvSpPr txBox="1"/>
            <p:nvPr/>
          </p:nvSpPr>
          <p:spPr>
            <a:xfrm>
              <a:off x="4582390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62" name="TextBox 261"/>
            <p:cNvSpPr txBox="1"/>
            <p:nvPr/>
          </p:nvSpPr>
          <p:spPr>
            <a:xfrm>
              <a:off x="4859481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63" name="TextBox 262"/>
            <p:cNvSpPr txBox="1"/>
            <p:nvPr/>
          </p:nvSpPr>
          <p:spPr>
            <a:xfrm>
              <a:off x="5146097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64" name="TextBox 263"/>
            <p:cNvSpPr txBox="1"/>
            <p:nvPr/>
          </p:nvSpPr>
          <p:spPr>
            <a:xfrm>
              <a:off x="5432280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265" name="TextBox 264"/>
            <p:cNvSpPr txBox="1"/>
            <p:nvPr/>
          </p:nvSpPr>
          <p:spPr>
            <a:xfrm>
              <a:off x="5718463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66" name="TextBox 265"/>
            <p:cNvSpPr txBox="1"/>
            <p:nvPr/>
          </p:nvSpPr>
          <p:spPr>
            <a:xfrm>
              <a:off x="6022397" y="1885950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67" name="Frame 266"/>
            <p:cNvSpPr/>
            <p:nvPr/>
          </p:nvSpPr>
          <p:spPr>
            <a:xfrm>
              <a:off x="4582391" y="2245757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8" name="Frame 267"/>
            <p:cNvSpPr/>
            <p:nvPr/>
          </p:nvSpPr>
          <p:spPr>
            <a:xfrm>
              <a:off x="4859482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9" name="Frame 268"/>
            <p:cNvSpPr/>
            <p:nvPr/>
          </p:nvSpPr>
          <p:spPr>
            <a:xfrm>
              <a:off x="5154757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0" name="Frame 269"/>
            <p:cNvSpPr/>
            <p:nvPr/>
          </p:nvSpPr>
          <p:spPr>
            <a:xfrm>
              <a:off x="5450032" y="2245757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1" name="Frame 270"/>
            <p:cNvSpPr/>
            <p:nvPr/>
          </p:nvSpPr>
          <p:spPr>
            <a:xfrm>
              <a:off x="5727123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2" name="Frame 271"/>
            <p:cNvSpPr/>
            <p:nvPr/>
          </p:nvSpPr>
          <p:spPr>
            <a:xfrm>
              <a:off x="6022398" y="2245757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3" name="TextBox 272"/>
            <p:cNvSpPr txBox="1"/>
            <p:nvPr/>
          </p:nvSpPr>
          <p:spPr>
            <a:xfrm>
              <a:off x="4582390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274" name="TextBox 273"/>
            <p:cNvSpPr txBox="1"/>
            <p:nvPr/>
          </p:nvSpPr>
          <p:spPr>
            <a:xfrm>
              <a:off x="4859481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75" name="TextBox 274"/>
            <p:cNvSpPr txBox="1"/>
            <p:nvPr/>
          </p:nvSpPr>
          <p:spPr>
            <a:xfrm>
              <a:off x="5146097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76" name="TextBox 275"/>
            <p:cNvSpPr txBox="1"/>
            <p:nvPr/>
          </p:nvSpPr>
          <p:spPr>
            <a:xfrm>
              <a:off x="5432280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5718463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278" name="TextBox 277"/>
            <p:cNvSpPr txBox="1"/>
            <p:nvPr/>
          </p:nvSpPr>
          <p:spPr>
            <a:xfrm>
              <a:off x="6022397" y="2203966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279" name="Frame 278"/>
            <p:cNvSpPr/>
            <p:nvPr/>
          </p:nvSpPr>
          <p:spPr>
            <a:xfrm>
              <a:off x="4582391" y="2554248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0" name="Frame 279"/>
            <p:cNvSpPr/>
            <p:nvPr/>
          </p:nvSpPr>
          <p:spPr>
            <a:xfrm>
              <a:off x="4859482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1" name="Frame 280"/>
            <p:cNvSpPr/>
            <p:nvPr/>
          </p:nvSpPr>
          <p:spPr>
            <a:xfrm>
              <a:off x="5154757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2" name="Frame 281"/>
            <p:cNvSpPr/>
            <p:nvPr/>
          </p:nvSpPr>
          <p:spPr>
            <a:xfrm>
              <a:off x="5450032" y="2554248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3" name="Frame 282"/>
            <p:cNvSpPr/>
            <p:nvPr/>
          </p:nvSpPr>
          <p:spPr>
            <a:xfrm>
              <a:off x="5727123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4" name="Frame 283"/>
            <p:cNvSpPr/>
            <p:nvPr/>
          </p:nvSpPr>
          <p:spPr>
            <a:xfrm>
              <a:off x="6022398" y="2554248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5" name="TextBox 284"/>
            <p:cNvSpPr txBox="1"/>
            <p:nvPr/>
          </p:nvSpPr>
          <p:spPr>
            <a:xfrm>
              <a:off x="4582390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86" name="TextBox 285"/>
            <p:cNvSpPr txBox="1"/>
            <p:nvPr/>
          </p:nvSpPr>
          <p:spPr>
            <a:xfrm>
              <a:off x="4859481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87" name="TextBox 286"/>
            <p:cNvSpPr txBox="1"/>
            <p:nvPr/>
          </p:nvSpPr>
          <p:spPr>
            <a:xfrm>
              <a:off x="5146097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88" name="TextBox 287"/>
            <p:cNvSpPr txBox="1"/>
            <p:nvPr/>
          </p:nvSpPr>
          <p:spPr>
            <a:xfrm>
              <a:off x="5432280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289" name="TextBox 288"/>
            <p:cNvSpPr txBox="1"/>
            <p:nvPr/>
          </p:nvSpPr>
          <p:spPr>
            <a:xfrm>
              <a:off x="5718463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290" name="TextBox 289"/>
            <p:cNvSpPr txBox="1"/>
            <p:nvPr/>
          </p:nvSpPr>
          <p:spPr>
            <a:xfrm>
              <a:off x="6022397" y="2512457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91" name="Frame 290"/>
            <p:cNvSpPr/>
            <p:nvPr/>
          </p:nvSpPr>
          <p:spPr>
            <a:xfrm>
              <a:off x="4582391" y="2873812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2" name="Frame 291"/>
            <p:cNvSpPr/>
            <p:nvPr/>
          </p:nvSpPr>
          <p:spPr>
            <a:xfrm>
              <a:off x="4859482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3" name="Frame 292"/>
            <p:cNvSpPr/>
            <p:nvPr/>
          </p:nvSpPr>
          <p:spPr>
            <a:xfrm>
              <a:off x="5154757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4" name="Frame 293"/>
            <p:cNvSpPr/>
            <p:nvPr/>
          </p:nvSpPr>
          <p:spPr>
            <a:xfrm>
              <a:off x="5450032" y="2873812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5" name="Frame 294"/>
            <p:cNvSpPr/>
            <p:nvPr/>
          </p:nvSpPr>
          <p:spPr>
            <a:xfrm>
              <a:off x="5727123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6" name="Frame 295"/>
            <p:cNvSpPr/>
            <p:nvPr/>
          </p:nvSpPr>
          <p:spPr>
            <a:xfrm>
              <a:off x="6022398" y="2873812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7" name="TextBox 296"/>
            <p:cNvSpPr txBox="1"/>
            <p:nvPr/>
          </p:nvSpPr>
          <p:spPr>
            <a:xfrm>
              <a:off x="4582390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4859481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99" name="TextBox 298"/>
            <p:cNvSpPr txBox="1"/>
            <p:nvPr/>
          </p:nvSpPr>
          <p:spPr>
            <a:xfrm>
              <a:off x="5146097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00" name="TextBox 299"/>
            <p:cNvSpPr txBox="1"/>
            <p:nvPr/>
          </p:nvSpPr>
          <p:spPr>
            <a:xfrm>
              <a:off x="5432280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01" name="TextBox 300"/>
            <p:cNvSpPr txBox="1"/>
            <p:nvPr/>
          </p:nvSpPr>
          <p:spPr>
            <a:xfrm>
              <a:off x="5718463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302" name="TextBox 301"/>
            <p:cNvSpPr txBox="1"/>
            <p:nvPr/>
          </p:nvSpPr>
          <p:spPr>
            <a:xfrm>
              <a:off x="6022397" y="2832021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03" name="Frame 302"/>
            <p:cNvSpPr/>
            <p:nvPr/>
          </p:nvSpPr>
          <p:spPr>
            <a:xfrm>
              <a:off x="4582391" y="3182303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4" name="Frame 303"/>
            <p:cNvSpPr/>
            <p:nvPr/>
          </p:nvSpPr>
          <p:spPr>
            <a:xfrm>
              <a:off x="4859482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5" name="Frame 304"/>
            <p:cNvSpPr/>
            <p:nvPr/>
          </p:nvSpPr>
          <p:spPr>
            <a:xfrm>
              <a:off x="5154757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6" name="Frame 305"/>
            <p:cNvSpPr/>
            <p:nvPr/>
          </p:nvSpPr>
          <p:spPr>
            <a:xfrm>
              <a:off x="5450032" y="3182303"/>
              <a:ext cx="268432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7" name="Frame 306"/>
            <p:cNvSpPr/>
            <p:nvPr/>
          </p:nvSpPr>
          <p:spPr>
            <a:xfrm>
              <a:off x="5727123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8" name="Frame 307"/>
            <p:cNvSpPr/>
            <p:nvPr/>
          </p:nvSpPr>
          <p:spPr>
            <a:xfrm>
              <a:off x="6022398" y="3182303"/>
              <a:ext cx="295275" cy="285750"/>
            </a:xfrm>
            <a:prstGeom prst="frame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9" name="TextBox 308"/>
            <p:cNvSpPr txBox="1"/>
            <p:nvPr/>
          </p:nvSpPr>
          <p:spPr>
            <a:xfrm>
              <a:off x="4582390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310" name="TextBox 309"/>
            <p:cNvSpPr txBox="1"/>
            <p:nvPr/>
          </p:nvSpPr>
          <p:spPr>
            <a:xfrm>
              <a:off x="4859481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311" name="TextBox 310"/>
            <p:cNvSpPr txBox="1"/>
            <p:nvPr/>
          </p:nvSpPr>
          <p:spPr>
            <a:xfrm>
              <a:off x="5146097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12" name="TextBox 311"/>
            <p:cNvSpPr txBox="1"/>
            <p:nvPr/>
          </p:nvSpPr>
          <p:spPr>
            <a:xfrm>
              <a:off x="5432280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13" name="TextBox 312"/>
            <p:cNvSpPr txBox="1"/>
            <p:nvPr/>
          </p:nvSpPr>
          <p:spPr>
            <a:xfrm>
              <a:off x="5718463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314" name="TextBox 313"/>
            <p:cNvSpPr txBox="1"/>
            <p:nvPr/>
          </p:nvSpPr>
          <p:spPr>
            <a:xfrm>
              <a:off x="6022397" y="3140512"/>
              <a:ext cx="303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</p:grpSp>
      <p:pic>
        <p:nvPicPr>
          <p:cNvPr id="3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769643"/>
            <a:ext cx="1743941" cy="1848803"/>
          </a:xfrm>
          <a:prstGeom prst="rect">
            <a:avLst/>
          </a:prstGeom>
          <a:noFill/>
          <a:ln>
            <a:noFill/>
          </a:ln>
          <a:scene3d>
            <a:camera prst="perspectiveFront" fov="7200000">
              <a:rot lat="0" lon="24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" name="TextBox 316"/>
          <p:cNvSpPr txBox="1"/>
          <p:nvPr/>
        </p:nvSpPr>
        <p:spPr>
          <a:xfrm>
            <a:off x="7232503" y="4278868"/>
            <a:ext cx="160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2D Screen</a:t>
            </a:r>
            <a:endParaRPr lang="en-US" dirty="0"/>
          </a:p>
        </p:txBody>
      </p:sp>
      <p:sp>
        <p:nvSpPr>
          <p:cNvPr id="1029" name="Can 1028"/>
          <p:cNvSpPr/>
          <p:nvPr/>
        </p:nvSpPr>
        <p:spPr>
          <a:xfrm>
            <a:off x="2228850" y="5104208"/>
            <a:ext cx="1143000" cy="1179672"/>
          </a:xfrm>
          <a:prstGeom prst="can">
            <a:avLst/>
          </a:prstGeom>
          <a:blipFill dpi="0" rotWithShape="1">
            <a:blip r:embed="rId4">
              <a:alphaModFix amt="86000"/>
            </a:blip>
            <a:srcRect/>
            <a:tile tx="0" ty="0" sx="100000" sy="100000" flip="none" algn="tl"/>
          </a:blipFill>
          <a:ln>
            <a:solidFill>
              <a:schemeClr val="tx1">
                <a:alpha val="50000"/>
              </a:schemeClr>
            </a:solidFill>
          </a:ln>
          <a:scene3d>
            <a:camera prst="perspectiveFront" fov="7200000">
              <a:rot lat="0" lon="1800000" rev="2400000"/>
            </a:camera>
            <a:lightRig rig="sunrise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TextBox 318"/>
          <p:cNvSpPr txBox="1"/>
          <p:nvPr/>
        </p:nvSpPr>
        <p:spPr>
          <a:xfrm>
            <a:off x="1990292" y="4278868"/>
            <a:ext cx="160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B400B4"/>
                </a:solidFill>
              </a:rPr>
              <a:t>Raw</a:t>
            </a:r>
            <a:r>
              <a:rPr lang="en-US" dirty="0" smtClean="0"/>
              <a:t> (</a:t>
            </a:r>
            <a:r>
              <a:rPr lang="en-US" b="1" dirty="0" smtClean="0">
                <a:solidFill>
                  <a:srgbClr val="FF0000"/>
                </a:solidFill>
              </a:rPr>
              <a:t>3D</a:t>
            </a:r>
            <a:r>
              <a:rPr lang="en-US" dirty="0" smtClean="0"/>
              <a:t>) data</a:t>
            </a:r>
            <a:endParaRPr lang="en-US" dirty="0"/>
          </a:p>
        </p:txBody>
      </p:sp>
      <p:sp>
        <p:nvSpPr>
          <p:cNvPr id="1030" name="Right Arrow 1029"/>
          <p:cNvSpPr/>
          <p:nvPr/>
        </p:nvSpPr>
        <p:spPr>
          <a:xfrm>
            <a:off x="3962400" y="5318105"/>
            <a:ext cx="838200" cy="44184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TextBox 320"/>
          <p:cNvSpPr txBox="1"/>
          <p:nvPr/>
        </p:nvSpPr>
        <p:spPr>
          <a:xfrm>
            <a:off x="3591358" y="4973403"/>
            <a:ext cx="1477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Rendering</a:t>
            </a:r>
            <a:endParaRPr lang="en-US" sz="600" b="1" dirty="0">
              <a:solidFill>
                <a:srgbClr val="FF0000"/>
              </a:solidFill>
            </a:endParaRPr>
          </a:p>
        </p:txBody>
      </p:sp>
      <p:sp>
        <p:nvSpPr>
          <p:cNvPr id="323" name="TextBox 322"/>
          <p:cNvSpPr txBox="1"/>
          <p:nvPr/>
        </p:nvSpPr>
        <p:spPr>
          <a:xfrm>
            <a:off x="5001924" y="4278868"/>
            <a:ext cx="160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1414FF"/>
                </a:solidFill>
              </a:rPr>
              <a:t>Rendered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192" name="Content Placeholder 2"/>
          <p:cNvSpPr>
            <a:spLocks noGrp="1"/>
          </p:cNvSpPr>
          <p:nvPr>
            <p:ph idx="1"/>
          </p:nvPr>
        </p:nvSpPr>
        <p:spPr>
          <a:xfrm>
            <a:off x="3333750" y="5913657"/>
            <a:ext cx="1827934" cy="561916"/>
          </a:xfrm>
        </p:spPr>
        <p:txBody>
          <a:bodyPr>
            <a:noAutofit/>
          </a:bodyPr>
          <a:lstStyle/>
          <a:p>
            <a:pPr marL="0" lvl="1" indent="0" algn="just">
              <a:buNone/>
            </a:pPr>
            <a:r>
              <a:rPr lang="en-US" sz="1050" dirty="0" smtClean="0">
                <a:solidFill>
                  <a:srgbClr val="FF0000"/>
                </a:solidFill>
              </a:rPr>
              <a:t>Mapping </a:t>
            </a:r>
            <a:r>
              <a:rPr lang="en-US" sz="1050" dirty="0">
                <a:solidFill>
                  <a:srgbClr val="FF0000"/>
                </a:solidFill>
              </a:rPr>
              <a:t>between 2D </a:t>
            </a:r>
            <a:r>
              <a:rPr lang="en-US" sz="1050" dirty="0" smtClean="0">
                <a:solidFill>
                  <a:srgbClr val="FF0000"/>
                </a:solidFill>
              </a:rPr>
              <a:t>screen (pixels) and </a:t>
            </a:r>
            <a:r>
              <a:rPr lang="en-US" sz="1050" dirty="0">
                <a:solidFill>
                  <a:srgbClr val="FF0000"/>
                </a:solidFill>
              </a:rPr>
              <a:t>the 3D </a:t>
            </a:r>
            <a:r>
              <a:rPr lang="en-US" sz="1050" dirty="0" smtClean="0">
                <a:solidFill>
                  <a:srgbClr val="FF0000"/>
                </a:solidFill>
              </a:rPr>
              <a:t>scene </a:t>
            </a:r>
            <a:r>
              <a:rPr lang="en-US" sz="1050" dirty="0">
                <a:solidFill>
                  <a:srgbClr val="FF0000"/>
                </a:solidFill>
              </a:rPr>
              <a:t>(objects, illumination, </a:t>
            </a:r>
            <a:r>
              <a:rPr lang="en-US" sz="1050" dirty="0" smtClean="0">
                <a:solidFill>
                  <a:srgbClr val="FF0000"/>
                </a:solidFill>
              </a:rPr>
              <a:t>…)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2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  <p:bldP spid="317" grpId="0"/>
      <p:bldP spid="1029" grpId="0" animBg="1"/>
      <p:bldP spid="319" grpId="0"/>
      <p:bldP spid="1030" grpId="0" animBg="1"/>
      <p:bldP spid="321" grpId="0"/>
      <p:bldP spid="323" grpId="0"/>
      <p:bldP spid="19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6000"/>
            <a:ext cx="8610600" cy="5181601"/>
          </a:xfrm>
        </p:spPr>
        <p:txBody>
          <a:bodyPr>
            <a:noAutofit/>
          </a:bodyPr>
          <a:lstStyle/>
          <a:p>
            <a:r>
              <a:rPr lang="en-US" sz="2000" dirty="0" smtClean="0"/>
              <a:t>Common (surface) </a:t>
            </a:r>
            <a:r>
              <a:rPr lang="en-US" sz="2000" dirty="0" smtClean="0">
                <a:hlinkClick r:id="rId3"/>
              </a:rPr>
              <a:t>rendering</a:t>
            </a:r>
            <a:endParaRPr lang="en-US" sz="2000" dirty="0" smtClean="0"/>
          </a:p>
          <a:p>
            <a:pPr lvl="1"/>
            <a:r>
              <a:rPr lang="en-US" sz="1600" i="1" dirty="0" smtClean="0"/>
              <a:t>Ray-casting</a:t>
            </a:r>
            <a:r>
              <a:rPr lang="en-US" sz="1600" dirty="0" smtClean="0"/>
              <a:t>: sending pixels to scene</a:t>
            </a:r>
          </a:p>
          <a:p>
            <a:pPr lvl="1"/>
            <a:r>
              <a:rPr lang="en-US" sz="1600" b="1" i="1" dirty="0" smtClean="0">
                <a:solidFill>
                  <a:srgbClr val="FF0000"/>
                </a:solidFill>
                <a:hlinkClick r:id="rId4"/>
              </a:rPr>
              <a:t>Rasterization</a:t>
            </a:r>
            <a:r>
              <a:rPr lang="en-US" sz="1600" dirty="0" smtClean="0"/>
              <a:t>: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projecting scene to pixels (</a:t>
            </a:r>
            <a:r>
              <a:rPr lang="en-US" sz="1600" b="1" i="1" dirty="0" smtClean="0">
                <a:solidFill>
                  <a:srgbClr val="FF0000"/>
                </a:solidFill>
              </a:rPr>
              <a:t>used by computer graphics cards</a:t>
            </a:r>
            <a:r>
              <a:rPr lang="en-US" sz="1600" dirty="0" smtClean="0"/>
              <a:t>)</a:t>
            </a:r>
          </a:p>
          <a:p>
            <a:pPr lvl="1"/>
            <a:r>
              <a:rPr lang="en-US" sz="1600" i="1" dirty="0" smtClean="0">
                <a:hlinkClick r:id="rId5"/>
              </a:rPr>
              <a:t>Ray-tracing</a:t>
            </a:r>
            <a:r>
              <a:rPr lang="en-US" sz="1600" dirty="0" smtClean="0"/>
              <a:t>: Ray-casting + accurate scene illumination (high-quality “realistic 3D”)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 smtClean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 smtClean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 smtClean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 smtClean="0"/>
          </a:p>
          <a:p>
            <a:r>
              <a:rPr lang="en-US" sz="2000" dirty="0"/>
              <a:t>Volume rendering implementations</a:t>
            </a:r>
          </a:p>
          <a:p>
            <a:pPr lvl="1"/>
            <a:r>
              <a:rPr lang="en-US" sz="1600" dirty="0">
                <a:hlinkClick r:id="rId6"/>
              </a:rPr>
              <a:t>ImageJ 3D Viewer</a:t>
            </a:r>
            <a:endParaRPr lang="en-US" sz="1600" dirty="0"/>
          </a:p>
          <a:p>
            <a:pPr lvl="1"/>
            <a:r>
              <a:rPr lang="en-US" sz="1600" dirty="0"/>
              <a:t>X3DOM (</a:t>
            </a:r>
            <a:r>
              <a:rPr lang="en-US" sz="1600" dirty="0">
                <a:hlinkClick r:id="rId7"/>
              </a:rPr>
              <a:t>1</a:t>
            </a:r>
            <a:r>
              <a:rPr lang="en-US" sz="1600" dirty="0"/>
              <a:t>, </a:t>
            </a:r>
            <a:r>
              <a:rPr lang="en-US" sz="1600" dirty="0">
                <a:hlinkClick r:id="rId8"/>
              </a:rPr>
              <a:t>2</a:t>
            </a:r>
            <a:r>
              <a:rPr lang="en-US" sz="1600" dirty="0"/>
              <a:t>) and </a:t>
            </a:r>
            <a:r>
              <a:rPr lang="en-US" sz="1600" dirty="0">
                <a:hlinkClick r:id="rId8"/>
              </a:rPr>
              <a:t>Web3D </a:t>
            </a:r>
            <a:r>
              <a:rPr lang="en-US" sz="1600" dirty="0" smtClean="0">
                <a:hlinkClick r:id="rId8"/>
              </a:rPr>
              <a:t>Consortium</a:t>
            </a:r>
            <a:endParaRPr lang="en-US" sz="1600" dirty="0" smtClean="0"/>
          </a:p>
          <a:p>
            <a:pPr lvl="1"/>
            <a:r>
              <a:rPr lang="en-US" sz="1600" dirty="0">
                <a:hlinkClick r:id="rId9"/>
              </a:rPr>
              <a:t>Volume </a:t>
            </a:r>
            <a:r>
              <a:rPr lang="en-US" sz="1600" dirty="0" smtClean="0">
                <a:hlinkClick r:id="rId9"/>
              </a:rPr>
              <a:t>ray-casting</a:t>
            </a:r>
            <a:endParaRPr lang="en-US" sz="1600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Appendix 4:</a:t>
            </a:r>
            <a:r>
              <a:rPr lang="en-US" sz="2800" dirty="0" smtClean="0"/>
              <a:t> Rendering</a:t>
            </a:r>
            <a:endParaRPr lang="en-US" sz="2800" dirty="0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3494808" y="2947988"/>
            <a:ext cx="1735283" cy="1714500"/>
            <a:chOff x="1766020" y="4743450"/>
            <a:chExt cx="1735283" cy="1714500"/>
          </a:xfrm>
          <a:blipFill>
            <a:blip r:embed="rId10"/>
            <a:tile tx="0" ty="0" sx="100000" sy="100000" flip="none" algn="tl"/>
          </a:blipFill>
          <a:scene3d>
            <a:camera prst="perspectiveFront" fov="7200000">
              <a:rot lat="0" lon="3600000" rev="0"/>
            </a:camera>
            <a:lightRig rig="threePt" dir="t"/>
          </a:scene3d>
        </p:grpSpPr>
        <p:sp>
          <p:nvSpPr>
            <p:cNvPr id="5" name="Frame 4"/>
            <p:cNvSpPr/>
            <p:nvPr/>
          </p:nvSpPr>
          <p:spPr>
            <a:xfrm>
              <a:off x="1766021" y="4743450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rame 5"/>
            <p:cNvSpPr/>
            <p:nvPr/>
          </p:nvSpPr>
          <p:spPr>
            <a:xfrm>
              <a:off x="2043112" y="474345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ame 6"/>
            <p:cNvSpPr/>
            <p:nvPr/>
          </p:nvSpPr>
          <p:spPr>
            <a:xfrm>
              <a:off x="2338387" y="474345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ame 7"/>
            <p:cNvSpPr/>
            <p:nvPr/>
          </p:nvSpPr>
          <p:spPr>
            <a:xfrm>
              <a:off x="2633662" y="4743450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Frame 8"/>
            <p:cNvSpPr/>
            <p:nvPr/>
          </p:nvSpPr>
          <p:spPr>
            <a:xfrm>
              <a:off x="2910753" y="474345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rame 9"/>
            <p:cNvSpPr/>
            <p:nvPr/>
          </p:nvSpPr>
          <p:spPr>
            <a:xfrm>
              <a:off x="3206028" y="474345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Frame 10"/>
            <p:cNvSpPr/>
            <p:nvPr/>
          </p:nvSpPr>
          <p:spPr>
            <a:xfrm>
              <a:off x="1766021" y="5038725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ame 11"/>
            <p:cNvSpPr/>
            <p:nvPr/>
          </p:nvSpPr>
          <p:spPr>
            <a:xfrm>
              <a:off x="2043112" y="50387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ame 12"/>
            <p:cNvSpPr/>
            <p:nvPr/>
          </p:nvSpPr>
          <p:spPr>
            <a:xfrm>
              <a:off x="2338387" y="50387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Frame 13"/>
            <p:cNvSpPr/>
            <p:nvPr/>
          </p:nvSpPr>
          <p:spPr>
            <a:xfrm>
              <a:off x="2633662" y="5038725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ame 14"/>
            <p:cNvSpPr/>
            <p:nvPr/>
          </p:nvSpPr>
          <p:spPr>
            <a:xfrm>
              <a:off x="2910753" y="50387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Frame 16"/>
            <p:cNvSpPr/>
            <p:nvPr/>
          </p:nvSpPr>
          <p:spPr>
            <a:xfrm>
              <a:off x="3206028" y="50387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66021" y="5295900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Frame 18"/>
            <p:cNvSpPr/>
            <p:nvPr/>
          </p:nvSpPr>
          <p:spPr>
            <a:xfrm>
              <a:off x="2043112" y="52959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Frame 19"/>
            <p:cNvSpPr/>
            <p:nvPr/>
          </p:nvSpPr>
          <p:spPr>
            <a:xfrm>
              <a:off x="2338387" y="52959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2633662" y="5295900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ame 21"/>
            <p:cNvSpPr/>
            <p:nvPr/>
          </p:nvSpPr>
          <p:spPr>
            <a:xfrm>
              <a:off x="2910753" y="52959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Frame 22"/>
            <p:cNvSpPr/>
            <p:nvPr/>
          </p:nvSpPr>
          <p:spPr>
            <a:xfrm>
              <a:off x="3206028" y="52959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66021" y="5591175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Frame 24"/>
            <p:cNvSpPr/>
            <p:nvPr/>
          </p:nvSpPr>
          <p:spPr>
            <a:xfrm>
              <a:off x="2043112" y="559117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Frame 25"/>
            <p:cNvSpPr/>
            <p:nvPr/>
          </p:nvSpPr>
          <p:spPr>
            <a:xfrm>
              <a:off x="2338387" y="559117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2633662" y="5591175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Frame 27"/>
            <p:cNvSpPr/>
            <p:nvPr/>
          </p:nvSpPr>
          <p:spPr>
            <a:xfrm>
              <a:off x="2910753" y="559117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Frame 28"/>
            <p:cNvSpPr/>
            <p:nvPr/>
          </p:nvSpPr>
          <p:spPr>
            <a:xfrm>
              <a:off x="3206028" y="559117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Frame 29"/>
            <p:cNvSpPr/>
            <p:nvPr/>
          </p:nvSpPr>
          <p:spPr>
            <a:xfrm>
              <a:off x="1766020" y="5876925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ame 30"/>
            <p:cNvSpPr/>
            <p:nvPr/>
          </p:nvSpPr>
          <p:spPr>
            <a:xfrm>
              <a:off x="2043111" y="58769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Frame 31"/>
            <p:cNvSpPr/>
            <p:nvPr/>
          </p:nvSpPr>
          <p:spPr>
            <a:xfrm>
              <a:off x="2338386" y="58769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Frame 32"/>
            <p:cNvSpPr/>
            <p:nvPr/>
          </p:nvSpPr>
          <p:spPr>
            <a:xfrm>
              <a:off x="2633661" y="5876925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Frame 33"/>
            <p:cNvSpPr/>
            <p:nvPr/>
          </p:nvSpPr>
          <p:spPr>
            <a:xfrm>
              <a:off x="2910752" y="58769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ame 34"/>
            <p:cNvSpPr/>
            <p:nvPr/>
          </p:nvSpPr>
          <p:spPr>
            <a:xfrm>
              <a:off x="3206027" y="5876925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Frame 35"/>
            <p:cNvSpPr/>
            <p:nvPr/>
          </p:nvSpPr>
          <p:spPr>
            <a:xfrm>
              <a:off x="1766020" y="6172200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Frame 36"/>
            <p:cNvSpPr/>
            <p:nvPr/>
          </p:nvSpPr>
          <p:spPr>
            <a:xfrm>
              <a:off x="2043111" y="61722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Frame 37"/>
            <p:cNvSpPr/>
            <p:nvPr/>
          </p:nvSpPr>
          <p:spPr>
            <a:xfrm>
              <a:off x="2338386" y="61722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Frame 38"/>
            <p:cNvSpPr/>
            <p:nvPr/>
          </p:nvSpPr>
          <p:spPr>
            <a:xfrm>
              <a:off x="2633661" y="6172200"/>
              <a:ext cx="268432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Frame 39"/>
            <p:cNvSpPr/>
            <p:nvPr/>
          </p:nvSpPr>
          <p:spPr>
            <a:xfrm>
              <a:off x="2910752" y="61722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Frame 40"/>
            <p:cNvSpPr/>
            <p:nvPr/>
          </p:nvSpPr>
          <p:spPr>
            <a:xfrm>
              <a:off x="3206027" y="6172200"/>
              <a:ext cx="295275" cy="285750"/>
            </a:xfrm>
            <a:prstGeom prst="frame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2" name="Smiley Face 41"/>
          <p:cNvSpPr/>
          <p:nvPr/>
        </p:nvSpPr>
        <p:spPr>
          <a:xfrm>
            <a:off x="5423623" y="3386138"/>
            <a:ext cx="533400" cy="552450"/>
          </a:xfrm>
          <a:prstGeom prst="smileyFace">
            <a:avLst/>
          </a:prstGeom>
          <a:scene3d>
            <a:camera prst="perspectiveFront" fov="7200000">
              <a:rot lat="0" lon="36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ube 42"/>
          <p:cNvSpPr/>
          <p:nvPr/>
        </p:nvSpPr>
        <p:spPr>
          <a:xfrm>
            <a:off x="2732808" y="2743200"/>
            <a:ext cx="452435" cy="40957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ube 43"/>
          <p:cNvSpPr/>
          <p:nvPr/>
        </p:nvSpPr>
        <p:spPr>
          <a:xfrm>
            <a:off x="2970938" y="3910013"/>
            <a:ext cx="452435" cy="40957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perspectiveFront" fov="7200000">
              <a:rot lat="1800000" lon="24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ube 44"/>
          <p:cNvSpPr/>
          <p:nvPr/>
        </p:nvSpPr>
        <p:spPr>
          <a:xfrm>
            <a:off x="2127973" y="3900487"/>
            <a:ext cx="452435" cy="409575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perspectiveFront" fov="6600000">
              <a:rot lat="3000000" lon="36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ube 45"/>
          <p:cNvSpPr/>
          <p:nvPr/>
        </p:nvSpPr>
        <p:spPr>
          <a:xfrm>
            <a:off x="2294005" y="3421855"/>
            <a:ext cx="226218" cy="247649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/>
          <p:nvPr/>
        </p:nvCxnSpPr>
        <p:spPr>
          <a:xfrm>
            <a:off x="2580408" y="2843213"/>
            <a:ext cx="3052765" cy="73818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975573" y="3243263"/>
            <a:ext cx="3597418" cy="330995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3044746" y="2900364"/>
            <a:ext cx="152400" cy="171449"/>
          </a:xfrm>
          <a:prstGeom prst="ellipse">
            <a:avLst/>
          </a:prstGeom>
          <a:solidFill>
            <a:schemeClr val="tx1"/>
          </a:solidFill>
          <a:ln>
            <a:noFill/>
          </a:ln>
          <a:scene3d>
            <a:camera prst="perspectiveFront" fov="7200000">
              <a:rot lat="0" lon="36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178096" y="3967163"/>
            <a:ext cx="152400" cy="171449"/>
          </a:xfrm>
          <a:prstGeom prst="ellipse">
            <a:avLst/>
          </a:prstGeom>
          <a:solidFill>
            <a:schemeClr val="tx1"/>
          </a:solidFill>
          <a:ln>
            <a:noFill/>
          </a:ln>
          <a:scene3d>
            <a:camera prst="perspectiveFront" fov="7200000">
              <a:rot lat="0" lon="36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/>
          <p:cNvCxnSpPr/>
          <p:nvPr/>
        </p:nvCxnSpPr>
        <p:spPr>
          <a:xfrm flipH="1">
            <a:off x="1823173" y="3581400"/>
            <a:ext cx="3810000" cy="214313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2354190" y="3581401"/>
            <a:ext cx="3278983" cy="64293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30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9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717" y="3884734"/>
            <a:ext cx="1424558" cy="104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6000"/>
            <a:ext cx="8229600" cy="762000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000" dirty="0" smtClean="0"/>
              <a:t>Z-stack (confocal microscopy) vs. tomographic imaging (CT scan </a:t>
            </a:r>
            <a:r>
              <a:rPr lang="en-US" sz="2000" dirty="0" smtClean="0"/>
              <a:t>…)</a:t>
            </a:r>
            <a:endParaRPr lang="en-US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419287" y="3598579"/>
            <a:ext cx="120152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1414FF"/>
                </a:solidFill>
              </a:rPr>
              <a:t>2D</a:t>
            </a:r>
            <a:r>
              <a:rPr lang="en-US" sz="1200" b="1" dirty="0" smtClean="0"/>
              <a:t> Projection</a:t>
            </a:r>
            <a:endParaRPr lang="en-US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020269" y="4980801"/>
            <a:ext cx="1031454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1414FF"/>
                </a:solidFill>
              </a:rPr>
              <a:t>1D</a:t>
            </a:r>
            <a:r>
              <a:rPr lang="en-US" sz="1200" b="1" dirty="0" smtClean="0"/>
              <a:t> Rotation</a:t>
            </a:r>
            <a:endParaRPr lang="en-US" sz="1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194" y="4619620"/>
            <a:ext cx="1352550" cy="1085850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0"/>
              </a:schemeClr>
            </a:glow>
          </a:effectLst>
          <a:scene3d>
            <a:camera prst="perspectiveFront" fov="3000000">
              <a:rot lat="21000000" lon="30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3843724"/>
            <a:ext cx="1371600" cy="1123950"/>
          </a:xfrm>
          <a:prstGeom prst="rect">
            <a:avLst/>
          </a:prstGeom>
          <a:noFill/>
          <a:ln>
            <a:noFill/>
          </a:ln>
          <a:scene3d>
            <a:camera prst="perspectiveFront" fov="3000000">
              <a:rot lat="0" lon="30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669" y="3081724"/>
            <a:ext cx="1371600" cy="1123950"/>
          </a:xfrm>
          <a:prstGeom prst="rect">
            <a:avLst/>
          </a:prstGeom>
          <a:noFill/>
          <a:ln>
            <a:noFill/>
          </a:ln>
          <a:scene3d>
            <a:camera prst="perspectiveFront" fov="3000000">
              <a:rot lat="600000" lon="30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>
            <a:grpSpLocks noChangeAspect="1"/>
          </p:cNvGrpSpPr>
          <p:nvPr/>
        </p:nvGrpSpPr>
        <p:grpSpPr>
          <a:xfrm>
            <a:off x="457200" y="3709602"/>
            <a:ext cx="1450189" cy="1429332"/>
            <a:chOff x="1947519" y="1776217"/>
            <a:chExt cx="1450189" cy="142933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8270" y="2224226"/>
              <a:ext cx="587795" cy="527099"/>
            </a:xfrm>
            <a:prstGeom prst="rect">
              <a:avLst/>
            </a:prstGeom>
            <a:noFill/>
            <a:ln w="22225">
              <a:solidFill>
                <a:srgbClr val="E6B9B8"/>
              </a:solidFill>
              <a:miter lim="800000"/>
              <a:headEnd/>
              <a:tailEnd/>
            </a:ln>
            <a:effectLst/>
            <a:scene3d>
              <a:camera prst="orthographicFront">
                <a:rot lat="0" lon="360000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5559" y="2368891"/>
              <a:ext cx="587795" cy="527099"/>
            </a:xfrm>
            <a:prstGeom prst="rect">
              <a:avLst/>
            </a:prstGeom>
            <a:noFill/>
            <a:ln w="25400">
              <a:solidFill>
                <a:srgbClr val="E6B9B8"/>
              </a:solidFill>
              <a:miter lim="800000"/>
              <a:headEnd/>
              <a:tailEnd/>
            </a:ln>
            <a:effectLst/>
            <a:scene3d>
              <a:camera prst="orthographicFront">
                <a:rot lat="0" lon="360000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305" y="2528483"/>
              <a:ext cx="587795" cy="527099"/>
            </a:xfrm>
            <a:prstGeom prst="rect">
              <a:avLst/>
            </a:prstGeom>
            <a:noFill/>
            <a:ln w="25400">
              <a:solidFill>
                <a:srgbClr val="E6B9B8"/>
              </a:solidFill>
              <a:miter lim="800000"/>
              <a:headEnd/>
              <a:tailEnd/>
            </a:ln>
            <a:effectLst/>
            <a:scene3d>
              <a:camera prst="orthographicFront">
                <a:rot lat="0" lon="360000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9" name="Straight Arrow Connector 18"/>
            <p:cNvCxnSpPr/>
            <p:nvPr/>
          </p:nvCxnSpPr>
          <p:spPr>
            <a:xfrm>
              <a:off x="2829097" y="2555252"/>
              <a:ext cx="396000" cy="0"/>
            </a:xfrm>
            <a:prstGeom prst="straightConnector1">
              <a:avLst/>
            </a:prstGeom>
            <a:ln w="19050">
              <a:solidFill>
                <a:schemeClr val="tx1">
                  <a:alpha val="3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159412" y="2382840"/>
              <a:ext cx="2382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2829097" y="2052000"/>
              <a:ext cx="0" cy="504000"/>
            </a:xfrm>
            <a:prstGeom prst="straightConnector1">
              <a:avLst/>
            </a:prstGeom>
            <a:ln w="19050">
              <a:solidFill>
                <a:schemeClr val="tx1">
                  <a:alpha val="3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2590800" y="1776217"/>
              <a:ext cx="476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y</a:t>
              </a:r>
              <a:endParaRPr lang="en-US" sz="1400" dirty="0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>
              <a:off x="2219497" y="2558534"/>
              <a:ext cx="609600" cy="381000"/>
            </a:xfrm>
            <a:prstGeom prst="straightConnector1">
              <a:avLst/>
            </a:prstGeom>
            <a:ln w="19050">
              <a:solidFill>
                <a:schemeClr val="tx1">
                  <a:alpha val="3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1947519" y="2559218"/>
              <a:ext cx="4765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</a:rPr>
                <a:t>z</a:t>
              </a:r>
              <a:endParaRPr lang="en-US" sz="4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3" name="Circular Arrow 62"/>
          <p:cNvSpPr/>
          <p:nvPr/>
        </p:nvSpPr>
        <p:spPr>
          <a:xfrm>
            <a:off x="3876675" y="4177096"/>
            <a:ext cx="1295400" cy="1536551"/>
          </a:xfrm>
          <a:prstGeom prst="circularArrow">
            <a:avLst/>
          </a:prstGeom>
          <a:solidFill>
            <a:srgbClr val="FF0000">
              <a:alpha val="50000"/>
            </a:srgbClr>
          </a:solidFill>
          <a:ln>
            <a:noFill/>
          </a:ln>
          <a:scene3d>
            <a:camera prst="perspectiveFront" fov="3000000">
              <a:rot lat="132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Circular Arrow 65"/>
          <p:cNvSpPr/>
          <p:nvPr/>
        </p:nvSpPr>
        <p:spPr>
          <a:xfrm>
            <a:off x="6263319" y="4177095"/>
            <a:ext cx="1295400" cy="1536551"/>
          </a:xfrm>
          <a:prstGeom prst="circularArrow">
            <a:avLst/>
          </a:prstGeom>
          <a:solidFill>
            <a:srgbClr val="FF0000">
              <a:alpha val="50000"/>
            </a:srgbClr>
          </a:solidFill>
          <a:ln>
            <a:noFill/>
          </a:ln>
          <a:scene3d>
            <a:camera prst="perspectiveFront" fov="3000000">
              <a:rot lat="132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999559" y="2743200"/>
            <a:ext cx="67843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Z</a:t>
            </a:r>
            <a:r>
              <a:rPr lang="en-US" sz="1200" b="1" dirty="0" smtClean="0"/>
              <a:t> Stack</a:t>
            </a:r>
            <a:endParaRPr lang="en-US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187119" y="2743200"/>
                <a:ext cx="1832931" cy="27699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de-DE" sz="12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"</m:t>
                    </m:r>
                    <m:r>
                      <a:rPr lang="en-US" sz="1200" b="1" i="1" dirty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𝝋</m:t>
                    </m:r>
                  </m:oMath>
                </a14:m>
                <a:r>
                  <a:rPr lang="en-US" sz="1200" b="1" dirty="0" smtClean="0"/>
                  <a:t> Stack” (tomograms)</a:t>
                </a:r>
                <a:endParaRPr lang="en-US" sz="12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119" y="2743200"/>
                <a:ext cx="1832931" cy="276999"/>
              </a:xfrm>
              <a:prstGeom prst="rect">
                <a:avLst/>
              </a:prstGeom>
              <a:blipFill rotWithShape="1">
                <a:blip r:embed="rId10"/>
                <a:stretch>
                  <a:fillRect b="-1489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472869" y="4082532"/>
                <a:ext cx="103145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𝝋</m:t>
                      </m:r>
                    </m:oMath>
                  </m:oMathPara>
                </a14:m>
                <a:endParaRPr lang="en-US" sz="12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869" y="4082532"/>
                <a:ext cx="1031454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3D </a:t>
            </a:r>
            <a:r>
              <a:rPr lang="en-US" sz="2800" dirty="0" smtClean="0"/>
              <a:t>Imaging</a:t>
            </a:r>
            <a:endParaRPr lang="en-US" sz="2800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3687552" y="3985385"/>
            <a:ext cx="3932448" cy="762000"/>
            <a:chOff x="3687552" y="3985385"/>
            <a:chExt cx="3932448" cy="762000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3687552" y="3985385"/>
              <a:ext cx="3922923" cy="0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  <a:effectLst>
              <a:outerShdw blurRad="50800" dist="50800" dir="5400000" algn="ctr" rotWithShape="0">
                <a:srgbClr val="000000">
                  <a:alpha val="6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687552" y="4137785"/>
              <a:ext cx="3922923" cy="0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  <a:effectLst>
              <a:outerShdw blurRad="50800" dist="50800" dir="5400000" algn="ctr" rotWithShape="0">
                <a:srgbClr val="000000">
                  <a:alpha val="6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687552" y="4286250"/>
              <a:ext cx="3922923" cy="0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  <a:effectLst>
              <a:outerShdw blurRad="50800" dist="50800" dir="5400000" algn="ctr" rotWithShape="0">
                <a:srgbClr val="000000">
                  <a:alpha val="6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687552" y="4438650"/>
              <a:ext cx="3922923" cy="0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  <a:effectLst>
              <a:outerShdw blurRad="50800" dist="50800" dir="5400000" algn="ctr" rotWithShape="0">
                <a:srgbClr val="000000">
                  <a:alpha val="6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697077" y="4594985"/>
              <a:ext cx="3922923" cy="0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  <a:effectLst>
              <a:outerShdw blurRad="50800" dist="50800" dir="5400000" algn="ctr" rotWithShape="0">
                <a:srgbClr val="000000">
                  <a:alpha val="6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697077" y="4747385"/>
              <a:ext cx="3922923" cy="0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  <a:effectLst>
              <a:outerShdw blurRad="50800" dist="50800" dir="5400000" algn="ctr" rotWithShape="0">
                <a:srgbClr val="000000">
                  <a:alpha val="6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2495550" y="4114800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FF0000"/>
                </a:solidFill>
              </a:rPr>
              <a:t>=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4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63" grpId="0" animBg="1"/>
      <p:bldP spid="66" grpId="0" animBg="1"/>
      <p:bldP spid="70" grpId="0" animBg="1"/>
      <p:bldP spid="71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407" y="2934828"/>
            <a:ext cx="8078747" cy="15323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i="1" dirty="0" smtClean="0"/>
              <a:t>Key-words and references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100" dirty="0" smtClean="0">
                <a:hlinkClick r:id="rId2"/>
              </a:rPr>
              <a:t>PDB ID</a:t>
            </a:r>
            <a:endParaRPr lang="en-US" sz="1100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en-US" sz="1100" dirty="0" smtClean="0">
                <a:hlinkClick r:id="rId3"/>
              </a:rPr>
              <a:t>Electrostatic potential</a:t>
            </a:r>
            <a:endParaRPr lang="en-US" sz="1100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en-US" sz="1100" dirty="0" smtClean="0">
                <a:hlinkClick r:id="rId4"/>
              </a:rPr>
              <a:t>Resolution distance</a:t>
            </a:r>
            <a:endParaRPr lang="en-US" sz="1100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en-US" sz="1100" dirty="0" smtClean="0">
                <a:hlinkClick r:id="rId5"/>
              </a:rPr>
              <a:t>Viruses</a:t>
            </a:r>
            <a:r>
              <a:rPr lang="en-US" sz="1100" dirty="0" smtClean="0"/>
              <a:t> </a:t>
            </a:r>
            <a:r>
              <a:rPr lang="en-US" sz="1100" dirty="0"/>
              <a:t>with </a:t>
            </a:r>
            <a:r>
              <a:rPr lang="en-US" sz="1100" dirty="0">
                <a:hlinkClick r:id="rId6"/>
              </a:rPr>
              <a:t>icosahedral </a:t>
            </a:r>
            <a:r>
              <a:rPr lang="en-US" sz="1100" dirty="0" smtClean="0"/>
              <a:t>symmetry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100" dirty="0" smtClean="0">
                <a:hlinkClick r:id="rId7"/>
              </a:rPr>
              <a:t>International </a:t>
            </a:r>
            <a:r>
              <a:rPr lang="en-US" sz="1100" dirty="0">
                <a:hlinkClick r:id="rId7"/>
              </a:rPr>
              <a:t>Tables for </a:t>
            </a:r>
            <a:r>
              <a:rPr lang="en-US" sz="1100" dirty="0" smtClean="0">
                <a:hlinkClick r:id="rId7"/>
              </a:rPr>
              <a:t>Crystallography</a:t>
            </a:r>
            <a:endParaRPr lang="en-US" sz="11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600543"/>
              </p:ext>
            </p:extLst>
          </p:nvPr>
        </p:nvGraphicFramePr>
        <p:xfrm>
          <a:off x="864051" y="4394200"/>
          <a:ext cx="7391400" cy="116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4288"/>
                <a:gridCol w="810912"/>
                <a:gridCol w="990600"/>
                <a:gridCol w="1219200"/>
                <a:gridCol w="167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3D Imaging Modality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Database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Visualization</a:t>
                      </a: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Program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Reconstruction</a:t>
                      </a: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Program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Measured</a:t>
                      </a:r>
                    </a:p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Quantity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X-ray Crystallography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  <a:hlinkClick r:id="rId8"/>
                        </a:rPr>
                        <a:t>EDS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hlinkClick r:id="rId9"/>
                        </a:rPr>
                        <a:t>PDB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hlinkClick r:id="rId10"/>
                        </a:rPr>
                        <a:t>Chimera</a:t>
                      </a:r>
                      <a:r>
                        <a:rPr lang="en-US" sz="1100" dirty="0" smtClean="0"/>
                        <a:t>, </a:t>
                      </a:r>
                      <a:r>
                        <a:rPr lang="en-US" sz="1100" baseline="0" dirty="0" smtClean="0"/>
                        <a:t> …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hlinkClick r:id="rId11"/>
                        </a:rPr>
                        <a:t>CCP4</a:t>
                      </a:r>
                      <a:r>
                        <a:rPr lang="en-US" sz="1100" dirty="0" smtClean="0"/>
                        <a:t> , </a:t>
                      </a:r>
                      <a:r>
                        <a:rPr lang="en-US" sz="1100" dirty="0" smtClean="0">
                          <a:hlinkClick r:id="rId12"/>
                        </a:rPr>
                        <a:t>XDS</a:t>
                      </a:r>
                      <a:r>
                        <a:rPr lang="en-US" sz="1100" dirty="0" smtClean="0"/>
                        <a:t> ,  …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Electron density</a:t>
                      </a:r>
                      <a:endParaRPr lang="en-US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Single-Particle Electron Microscopy (EM)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  <a:hlinkClick r:id="rId13"/>
                        </a:rPr>
                        <a:t>EMDB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hlinkClick r:id="rId10"/>
                        </a:rPr>
                        <a:t>Chimera</a:t>
                      </a:r>
                      <a:r>
                        <a:rPr lang="en-US" sz="1100" dirty="0" smtClean="0"/>
                        <a:t> , …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hlinkClick r:id="rId14"/>
                        </a:rPr>
                        <a:t>SPIDER</a:t>
                      </a:r>
                      <a:r>
                        <a:rPr lang="en-US" sz="1100" dirty="0" smtClean="0"/>
                        <a:t>, </a:t>
                      </a:r>
                      <a:r>
                        <a:rPr lang="en-US" sz="1100" dirty="0" smtClean="0">
                          <a:hlinkClick r:id="rId15"/>
                        </a:rPr>
                        <a:t>EMAN</a:t>
                      </a:r>
                      <a:r>
                        <a:rPr lang="en-US" sz="1100" dirty="0" smtClean="0"/>
                        <a:t> , …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Electrostatic potential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ube 8"/>
          <p:cNvSpPr/>
          <p:nvPr/>
        </p:nvSpPr>
        <p:spPr>
          <a:xfrm>
            <a:off x="2769134" y="1544358"/>
            <a:ext cx="838200" cy="838200"/>
          </a:xfrm>
          <a:prstGeom prst="cube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211019" y="1544358"/>
            <a:ext cx="838200" cy="838200"/>
          </a:xfrm>
          <a:prstGeom prst="cube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2912908" y="1058403"/>
            <a:ext cx="467983" cy="662790"/>
            <a:chOff x="2582174" y="2514600"/>
            <a:chExt cx="467983" cy="66279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2743200" y="2514600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2897757" y="2514600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3050157" y="2514600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659808" y="2649748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814365" y="2649748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2966765" y="2649748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582174" y="2796390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2736731" y="2796390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2889131" y="2796390"/>
              <a:ext cx="0" cy="381000"/>
            </a:xfrm>
            <a:prstGeom prst="straightConnector1">
              <a:avLst/>
            </a:prstGeom>
            <a:ln w="19050">
              <a:solidFill>
                <a:srgbClr val="FF0000">
                  <a:alpha val="52000"/>
                </a:srgb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2769134" y="2382378"/>
            <a:ext cx="611757" cy="609600"/>
          </a:xfrm>
          <a:prstGeom prst="rect">
            <a:avLst/>
          </a:prstGeom>
          <a:gradFill flip="none" rotWithShape="1">
            <a:gsLst>
              <a:gs pos="0">
                <a:srgbClr val="7D8496"/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perspectiveFront" fov="3000000">
              <a:rot lat="36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Ali\Desktop\FFT of Picture1.png (red)-1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534" y="2382378"/>
            <a:ext cx="609600" cy="609600"/>
          </a:xfrm>
          <a:prstGeom prst="rect">
            <a:avLst/>
          </a:prstGeom>
          <a:noFill/>
          <a:scene3d>
            <a:camera prst="perspectiveFront" fov="3000000">
              <a:rot lat="360000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5359934" y="1052656"/>
            <a:ext cx="467983" cy="662790"/>
            <a:chOff x="2582174" y="2514600"/>
            <a:chExt cx="467983" cy="662790"/>
          </a:xfrm>
        </p:grpSpPr>
        <p:cxnSp>
          <p:nvCxnSpPr>
            <p:cNvPr id="36" name="Straight Arrow Connector 35"/>
            <p:cNvCxnSpPr/>
            <p:nvPr/>
          </p:nvCxnSpPr>
          <p:spPr>
            <a:xfrm>
              <a:off x="2743200" y="2514600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2897757" y="2514600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3050157" y="2514600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2659808" y="2649748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2814365" y="2649748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2966765" y="2649748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2582174" y="2796390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2736731" y="2796390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2889131" y="2796390"/>
              <a:ext cx="0" cy="3810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1693708" y="1058403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Electrons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5817134" y="1095014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X-ray</a:t>
            </a:r>
            <a:endParaRPr lang="en-US" sz="1400" dirty="0"/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3759734" y="2687178"/>
            <a:ext cx="954047" cy="0"/>
          </a:xfrm>
          <a:prstGeom prst="straightConnector1">
            <a:avLst/>
          </a:prstGeom>
          <a:ln w="1587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505200" y="2425568"/>
            <a:ext cx="14477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“Fourier Transform”</a:t>
            </a:r>
            <a:endParaRPr lang="en-US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4784093" y="2788646"/>
            <a:ext cx="1473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2D </a:t>
            </a:r>
            <a:r>
              <a:rPr lang="en-US" sz="1100" b="1" dirty="0" smtClean="0"/>
              <a:t>Scattering Pattern</a:t>
            </a:r>
            <a:endParaRPr lang="en-US" sz="11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3845459" y="1832653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3D Object</a:t>
            </a:r>
            <a:endParaRPr lang="en-US" sz="1100" dirty="0"/>
          </a:p>
        </p:txBody>
      </p:sp>
      <p:sp>
        <p:nvSpPr>
          <p:cNvPr id="53" name="TextBox 52"/>
          <p:cNvSpPr txBox="1"/>
          <p:nvPr/>
        </p:nvSpPr>
        <p:spPr>
          <a:xfrm>
            <a:off x="2338145" y="2788646"/>
            <a:ext cx="1473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2D </a:t>
            </a:r>
            <a:r>
              <a:rPr lang="en-US" sz="1100" b="1" dirty="0" smtClean="0"/>
              <a:t>Projection</a:t>
            </a:r>
            <a:endParaRPr lang="en-US" sz="1100" b="1" dirty="0"/>
          </a:p>
        </p:txBody>
      </p:sp>
      <p:sp>
        <p:nvSpPr>
          <p:cNvPr id="5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3D data in </a:t>
            </a:r>
            <a:r>
              <a:rPr lang="en-US" sz="2800" i="1" dirty="0" smtClean="0"/>
              <a:t>Structural</a:t>
            </a:r>
            <a:r>
              <a:rPr lang="en-US" sz="2800" dirty="0" smtClean="0"/>
              <a:t> Biology</a:t>
            </a:r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4372931" y="4781550"/>
            <a:ext cx="809513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553893" y="4781550"/>
            <a:ext cx="809513" cy="762000"/>
          </a:xfrm>
          <a:prstGeom prst="ellipse">
            <a:avLst/>
          </a:prstGeom>
          <a:noFill/>
          <a:ln>
            <a:solidFill>
              <a:srgbClr val="FF0000">
                <a:alpha val="1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819148" y="5800725"/>
            <a:ext cx="7543802" cy="99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 err="1" smtClean="0">
                <a:solidFill>
                  <a:srgbClr val="FF0000"/>
                </a:solidFill>
              </a:rPr>
              <a:t>Takehome</a:t>
            </a:r>
            <a:r>
              <a:rPr lang="en-US" sz="1800" b="1" dirty="0" smtClean="0">
                <a:solidFill>
                  <a:srgbClr val="FF0000"/>
                </a:solidFill>
              </a:rPr>
              <a:t> messages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700" b="1" dirty="0" smtClean="0"/>
              <a:t>Data</a:t>
            </a:r>
            <a:r>
              <a:rPr lang="en-US" sz="1700" dirty="0" smtClean="0"/>
              <a:t>: </a:t>
            </a:r>
            <a:r>
              <a:rPr lang="en-US" sz="1600" dirty="0"/>
              <a:t>A</a:t>
            </a:r>
            <a:r>
              <a:rPr lang="en-US" sz="1600" dirty="0" smtClean="0"/>
              <a:t>vailable, free, and reliable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700" b="1" dirty="0" smtClean="0"/>
              <a:t>Visualization </a:t>
            </a:r>
            <a:r>
              <a:rPr lang="en-US" sz="1700" b="1" i="1" dirty="0" smtClean="0"/>
              <a:t>tool</a:t>
            </a:r>
            <a:r>
              <a:rPr lang="en-US" sz="1700" dirty="0" smtClean="0"/>
              <a:t>: U</a:t>
            </a:r>
            <a:r>
              <a:rPr lang="en-US" sz="1600" dirty="0" smtClean="0"/>
              <a:t>CSF Chimera  …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en-US" sz="1700" b="1" dirty="0" smtClean="0"/>
              <a:t>Visualization </a:t>
            </a:r>
            <a:r>
              <a:rPr lang="en-US" sz="1700" b="1" i="1" dirty="0" smtClean="0"/>
              <a:t>results</a:t>
            </a:r>
            <a:r>
              <a:rPr lang="en-US" sz="1700" b="1" dirty="0" smtClean="0"/>
              <a:t> + biological interpretation</a:t>
            </a:r>
            <a:r>
              <a:rPr lang="en-US" sz="1700" dirty="0" smtClean="0"/>
              <a:t>: </a:t>
            </a:r>
            <a:r>
              <a:rPr lang="en-US" sz="1600" dirty="0" smtClean="0"/>
              <a:t>Detailed and well-documented (in associated journal papers)</a:t>
            </a:r>
          </a:p>
        </p:txBody>
      </p:sp>
    </p:spTree>
    <p:extLst>
      <p:ext uri="{BB962C8B-B14F-4D97-AF65-F5344CB8AC3E}">
        <p14:creationId xmlns:p14="http://schemas.microsoft.com/office/powerpoint/2010/main" val="246667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3" grpId="0" animBg="1"/>
      <p:bldP spid="34" grpId="0"/>
      <p:bldP spid="46" grpId="0"/>
      <p:bldP spid="49" grpId="0"/>
      <p:bldP spid="51" grpId="0"/>
      <p:bldP spid="53" grpId="0"/>
      <p:bldP spid="7" grpId="0" animBg="1"/>
      <p:bldP spid="45" grpId="0" animBg="1"/>
      <p:bldP spid="5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604</Words>
  <Application>Microsoft Office PowerPoint</Application>
  <PresentationFormat>On-screen Show (4:3)</PresentationFormat>
  <Paragraphs>237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Supplementary notes to the Matlab course</vt:lpstr>
      <vt:lpstr>Quick reminder</vt:lpstr>
      <vt:lpstr>Goals</vt:lpstr>
      <vt:lpstr>The role of data analysis</vt:lpstr>
      <vt:lpstr>Using exercises</vt:lpstr>
      <vt:lpstr>From raw (2D or 3D) data to 2D screen</vt:lpstr>
      <vt:lpstr>Appendix 4: Rendering</vt:lpstr>
      <vt:lpstr>3D Imaging</vt:lpstr>
      <vt:lpstr>3D data in Structural Biology</vt:lpstr>
      <vt:lpstr>Putting “3D surface” into perspective  Contours and variation/visualization dimensions </vt:lpstr>
      <vt:lpstr>Homework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</dc:creator>
  <cp:lastModifiedBy>Ali</cp:lastModifiedBy>
  <cp:revision>92</cp:revision>
  <dcterms:created xsi:type="dcterms:W3CDTF">2006-08-16T00:00:00Z</dcterms:created>
  <dcterms:modified xsi:type="dcterms:W3CDTF">2016-03-01T13:59:54Z</dcterms:modified>
</cp:coreProperties>
</file>